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336" r:id="rId4"/>
    <p:sldId id="344" r:id="rId5"/>
    <p:sldId id="338" r:id="rId6"/>
    <p:sldId id="346" r:id="rId7"/>
    <p:sldId id="347" r:id="rId8"/>
    <p:sldId id="348" r:id="rId9"/>
    <p:sldId id="320" r:id="rId10"/>
    <p:sldId id="324" r:id="rId11"/>
    <p:sldId id="331" r:id="rId12"/>
    <p:sldId id="332" r:id="rId13"/>
    <p:sldId id="333" r:id="rId14"/>
    <p:sldId id="334" r:id="rId15"/>
    <p:sldId id="339" r:id="rId16"/>
    <p:sldId id="340" r:id="rId17"/>
    <p:sldId id="349" r:id="rId18"/>
    <p:sldId id="350" r:id="rId19"/>
    <p:sldId id="351" r:id="rId20"/>
    <p:sldId id="352" r:id="rId21"/>
    <p:sldId id="341" r:id="rId22"/>
    <p:sldId id="353" r:id="rId23"/>
    <p:sldId id="354" r:id="rId24"/>
    <p:sldId id="356" r:id="rId25"/>
    <p:sldId id="357" r:id="rId26"/>
    <p:sldId id="358" r:id="rId27"/>
    <p:sldId id="359" r:id="rId28"/>
  </p:sldIdLst>
  <p:sldSz cx="9144000" cy="6858000" type="screen4x3"/>
  <p:notesSz cx="6858000" cy="9144000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25" autoAdjust="0"/>
    <p:restoredTop sz="94660"/>
  </p:normalViewPr>
  <p:slideViewPr>
    <p:cSldViewPr snapToGrid="0">
      <p:cViewPr varScale="1">
        <p:scale>
          <a:sx n="124" d="100"/>
          <a:sy n="124" d="100"/>
        </p:scale>
        <p:origin x="108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.jpeg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53">
            <a:extLst>
              <a:ext uri="{FF2B5EF4-FFF2-40B4-BE49-F238E27FC236}">
                <a16:creationId xmlns:a16="http://schemas.microsoft.com/office/drawing/2014/main" id="{DF4DD78B-A88A-49FC-BDC1-9B4FA1FEB370}"/>
              </a:ext>
            </a:extLst>
          </p:cNvPr>
          <p:cNvGrpSpPr>
            <a:grpSpLocks/>
          </p:cNvGrpSpPr>
          <p:nvPr/>
        </p:nvGrpSpPr>
        <p:grpSpPr bwMode="auto">
          <a:xfrm>
            <a:off x="1" y="2422527"/>
            <a:ext cx="9155113" cy="4435475"/>
            <a:chOff x="0" y="1526"/>
            <a:chExt cx="5767" cy="2794"/>
          </a:xfrm>
        </p:grpSpPr>
        <p:sp>
          <p:nvSpPr>
            <p:cNvPr id="5" name="Rectangle 29">
              <a:extLst>
                <a:ext uri="{FF2B5EF4-FFF2-40B4-BE49-F238E27FC236}">
                  <a16:creationId xmlns:a16="http://schemas.microsoft.com/office/drawing/2014/main" id="{0F00BA43-A089-47F6-964A-92D237492D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23" y="3161"/>
              <a:ext cx="1837" cy="784"/>
            </a:xfrm>
            <a:prstGeom prst="rect">
              <a:avLst/>
            </a:prstGeom>
            <a:solidFill>
              <a:srgbClr val="306F9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de-DE" altLang="de-DE" sz="1800"/>
            </a:p>
          </p:txBody>
        </p:sp>
        <p:sp>
          <p:nvSpPr>
            <p:cNvPr id="6" name="Rectangle 30">
              <a:extLst>
                <a:ext uri="{FF2B5EF4-FFF2-40B4-BE49-F238E27FC236}">
                  <a16:creationId xmlns:a16="http://schemas.microsoft.com/office/drawing/2014/main" id="{1AE62279-20F9-4AC2-B76F-0AE50D94A0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3942"/>
              <a:ext cx="5760" cy="378"/>
            </a:xfrm>
            <a:prstGeom prst="rect">
              <a:avLst/>
            </a:prstGeom>
            <a:solidFill>
              <a:srgbClr val="E4E5E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de-DE" altLang="de-DE" sz="1800"/>
            </a:p>
          </p:txBody>
        </p:sp>
        <p:sp>
          <p:nvSpPr>
            <p:cNvPr id="7" name="Rectangle 31">
              <a:extLst>
                <a:ext uri="{FF2B5EF4-FFF2-40B4-BE49-F238E27FC236}">
                  <a16:creationId xmlns:a16="http://schemas.microsoft.com/office/drawing/2014/main" id="{F0D1E05D-C32C-4A53-8230-9219D74ABB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3161"/>
              <a:ext cx="3925" cy="784"/>
            </a:xfrm>
            <a:prstGeom prst="rect">
              <a:avLst/>
            </a:prstGeom>
            <a:solidFill>
              <a:srgbClr val="F3F5F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de-DE" altLang="de-DE" sz="1800"/>
            </a:p>
          </p:txBody>
        </p:sp>
        <p:sp>
          <p:nvSpPr>
            <p:cNvPr id="8" name="Rectangle 32">
              <a:extLst>
                <a:ext uri="{FF2B5EF4-FFF2-40B4-BE49-F238E27FC236}">
                  <a16:creationId xmlns:a16="http://schemas.microsoft.com/office/drawing/2014/main" id="{9D705C5D-0EA7-47FD-9C3D-5963163D92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8" y="1526"/>
              <a:ext cx="822" cy="839"/>
            </a:xfrm>
            <a:prstGeom prst="rect">
              <a:avLst/>
            </a:prstGeom>
            <a:solidFill>
              <a:srgbClr val="306F9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de-DE" altLang="de-DE" sz="1800"/>
            </a:p>
          </p:txBody>
        </p:sp>
        <p:sp>
          <p:nvSpPr>
            <p:cNvPr id="9" name="Rectangle 34">
              <a:extLst>
                <a:ext uri="{FF2B5EF4-FFF2-40B4-BE49-F238E27FC236}">
                  <a16:creationId xmlns:a16="http://schemas.microsoft.com/office/drawing/2014/main" id="{C38BA001-9A29-4E23-BEB2-120DB1F9E0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526"/>
              <a:ext cx="4934" cy="839"/>
            </a:xfrm>
            <a:prstGeom prst="rect">
              <a:avLst/>
            </a:prstGeom>
            <a:solidFill>
              <a:srgbClr val="F3F5F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de-DE" altLang="de-DE" sz="1800"/>
            </a:p>
          </p:txBody>
        </p:sp>
        <p:sp>
          <p:nvSpPr>
            <p:cNvPr id="10" name="Rectangle 33">
              <a:extLst>
                <a:ext uri="{FF2B5EF4-FFF2-40B4-BE49-F238E27FC236}">
                  <a16:creationId xmlns:a16="http://schemas.microsoft.com/office/drawing/2014/main" id="{6BA2C2E2-6CE1-4233-BFF5-66FA779A37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2366"/>
              <a:ext cx="3368" cy="7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de-DE" altLang="de-DE" sz="1800"/>
            </a:p>
          </p:txBody>
        </p:sp>
        <p:graphicFrame>
          <p:nvGraphicFramePr>
            <p:cNvPr id="11" name="Object 52">
              <a:extLst>
                <a:ext uri="{FF2B5EF4-FFF2-40B4-BE49-F238E27FC236}">
                  <a16:creationId xmlns:a16="http://schemas.microsoft.com/office/drawing/2014/main" id="{58A2EDC2-5208-44C3-8ABE-FEA2CE2075F2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754" y="2364"/>
            <a:ext cx="2013" cy="79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63" name="Image" r:id="rId3" imgW="4228571" imgH="1676190" progId="Photoshop.Image.9">
                    <p:embed/>
                  </p:oleObj>
                </mc:Choice>
                <mc:Fallback>
                  <p:oleObj name="Image" r:id="rId3" imgW="4228571" imgH="1676190" progId="Photoshop.Image.9">
                    <p:embed/>
                    <p:pic>
                      <p:nvPicPr>
                        <p:cNvPr id="11" name="Object 52">
                          <a:extLst>
                            <a:ext uri="{FF2B5EF4-FFF2-40B4-BE49-F238E27FC236}">
                              <a16:creationId xmlns:a16="http://schemas.microsoft.com/office/drawing/2014/main" id="{58A2EDC2-5208-44C3-8ABE-FEA2CE2075F2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54" y="2364"/>
                          <a:ext cx="2013" cy="79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pic>
        <p:nvPicPr>
          <p:cNvPr id="12" name="Grafik 21">
            <a:extLst>
              <a:ext uri="{FF2B5EF4-FFF2-40B4-BE49-F238E27FC236}">
                <a16:creationId xmlns:a16="http://schemas.microsoft.com/office/drawing/2014/main" id="{5F527149-51F8-469D-B239-369F720295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2626" y="282577"/>
            <a:ext cx="2698750" cy="93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4" name="Rectangle 4"/>
          <p:cNvSpPr>
            <a:spLocks noGrp="1" noChangeArrowheads="1"/>
          </p:cNvSpPr>
          <p:nvPr>
            <p:ph type="ctrTitle"/>
          </p:nvPr>
        </p:nvSpPr>
        <p:spPr>
          <a:xfrm>
            <a:off x="468313" y="2419352"/>
            <a:ext cx="7199312" cy="151447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altLang="de-DE" noProof="0"/>
              <a:t>Click to edit Master title style</a:t>
            </a:r>
            <a:endParaRPr lang="de-DE" altLang="de-DE" noProof="0"/>
          </a:p>
        </p:txBody>
      </p:sp>
      <p:sp>
        <p:nvSpPr>
          <p:cNvPr id="5125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468314" y="4003675"/>
            <a:ext cx="4679950" cy="1512888"/>
          </a:xfrm>
        </p:spPr>
        <p:txBody>
          <a:bodyPr/>
          <a:lstStyle>
            <a:lvl1pPr marL="180975" indent="1588">
              <a:buFontTx/>
              <a:buNone/>
              <a:defRPr sz="1800"/>
            </a:lvl1pPr>
          </a:lstStyle>
          <a:p>
            <a:pPr lvl="0"/>
            <a:r>
              <a:rPr lang="en-US" altLang="de-DE" noProof="0"/>
              <a:t>Click to edit Master subtitle style</a:t>
            </a:r>
            <a:endParaRPr lang="de-DE" altLang="de-DE" noProof="0"/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00EC855F-7248-44A7-94AE-28E22B3DF75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>
                <a:solidFill>
                  <a:srgbClr val="003366"/>
                </a:solidFill>
                <a:latin typeface="Arial" charset="0"/>
                <a:cs typeface="+mn-cs"/>
              </a:defRPr>
            </a:lvl1pPr>
          </a:lstStyle>
          <a:p>
            <a:fld id="{03C69639-9897-48EB-B7C5-6F9B9202BDB2}" type="datetimeFigureOut">
              <a:rPr lang="de-DE" smtClean="0"/>
              <a:t>09.07.2023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562955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209A2D4C-7BBD-48EC-AE4D-100B6F0DB10C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71FB0A1E-E5CC-4FB4-A01B-73570C24AE58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07BD1DE-4C2E-43A0-B151-97937DF7F3F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292140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15114" y="274638"/>
            <a:ext cx="2071687" cy="57467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395288" y="274638"/>
            <a:ext cx="6067425" cy="57467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2CCF7952-D2B3-4965-9077-7711F0C31971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7B2857CA-C485-4223-909D-D137A76EDC06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07BD1DE-4C2E-43A0-B151-97937DF7F3F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496770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C9CC1135-2437-4149-AFE1-A82AEB133A4E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E8EBE996-B1D8-40BA-8DB4-677A5994E142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07BD1DE-4C2E-43A0-B151-97937DF7F3F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219241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90A00355-2D87-4C89-B096-59F87D57F656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C51438D8-9342-4C0C-8144-8F6F689AEE49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07BD1DE-4C2E-43A0-B151-97937DF7F3F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891582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395288" y="1971675"/>
            <a:ext cx="4038600" cy="40497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86288" y="1971675"/>
            <a:ext cx="4038600" cy="40497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9F8D8AAD-6E7C-4B24-AC07-B0F35B39C385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839EC4E7-AF5E-465F-8DF8-C294A34FFFC4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07BD1DE-4C2E-43A0-B151-97937DF7F3F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657903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22DD6D31-46E2-48FD-BF76-22623E713E93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A5A7C62B-6EC8-42A0-9D16-05F2D769947F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07BD1DE-4C2E-43A0-B151-97937DF7F3F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500296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AF0BA7F3-C8D7-46A3-A9A0-D55418D8AD6F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ACBFD972-A234-4481-858A-2FF3A27D21BA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07BD1DE-4C2E-43A0-B151-97937DF7F3F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946030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>
            <a:extLst>
              <a:ext uri="{FF2B5EF4-FFF2-40B4-BE49-F238E27FC236}">
                <a16:creationId xmlns:a16="http://schemas.microsoft.com/office/drawing/2014/main" id="{F831F754-3EDD-4B9A-B907-3E16A49C49A7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3" name="Rectangle 6">
            <a:extLst>
              <a:ext uri="{FF2B5EF4-FFF2-40B4-BE49-F238E27FC236}">
                <a16:creationId xmlns:a16="http://schemas.microsoft.com/office/drawing/2014/main" id="{3114E55E-1A0D-4C51-AEF8-96A1AE1C4EA3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07BD1DE-4C2E-43A0-B151-97937DF7F3F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693168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1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08A3ABB3-0FA3-4D1B-9BB1-9078B59DB2FB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7BADDE2A-A115-4378-9A9F-2A5A2C1AAA86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07BD1DE-4C2E-43A0-B151-97937DF7F3F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287039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de-DE" noProof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0B285449-9B71-4119-B1C3-B870360C9C8E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9CB9107D-3F05-4105-A719-DE2B4D6949CB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07BD1DE-4C2E-43A0-B151-97937DF7F3F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422678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>
            <a:extLst>
              <a:ext uri="{FF2B5EF4-FFF2-40B4-BE49-F238E27FC236}">
                <a16:creationId xmlns:a16="http://schemas.microsoft.com/office/drawing/2014/main" id="{69A81A19-8385-4678-9722-6163372A476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/>
              <a:t>Titelmasterformat durch Klicken bearbeiten</a:t>
            </a:r>
          </a:p>
        </p:txBody>
      </p:sp>
      <p:sp>
        <p:nvSpPr>
          <p:cNvPr id="1027" name="Rectangle 4">
            <a:extLst>
              <a:ext uri="{FF2B5EF4-FFF2-40B4-BE49-F238E27FC236}">
                <a16:creationId xmlns:a16="http://schemas.microsoft.com/office/drawing/2014/main" id="{F841A35C-97CC-4B1E-AF67-254474F4090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4025" y="1989138"/>
            <a:ext cx="8229600" cy="4049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/>
              <a:t>Textmasterformate durch Klicken bearbeiten</a:t>
            </a:r>
          </a:p>
          <a:p>
            <a:pPr lvl="1"/>
            <a:r>
              <a:rPr lang="de-DE" altLang="de-DE"/>
              <a:t>Zweite Ebene</a:t>
            </a:r>
          </a:p>
          <a:p>
            <a:pPr lvl="2"/>
            <a:r>
              <a:rPr lang="de-DE" altLang="de-DE"/>
              <a:t>Dritte Ebene</a:t>
            </a:r>
          </a:p>
          <a:p>
            <a:pPr lvl="3"/>
            <a:r>
              <a:rPr lang="de-DE" altLang="de-DE"/>
              <a:t>Vierte Ebene</a:t>
            </a:r>
          </a:p>
          <a:p>
            <a:pPr lvl="4"/>
            <a:r>
              <a:rPr lang="de-DE" altLang="de-DE"/>
              <a:t>Fünfte Ebene</a:t>
            </a:r>
          </a:p>
        </p:txBody>
      </p:sp>
      <p:sp>
        <p:nvSpPr>
          <p:cNvPr id="4101" name="Rectangle 5">
            <a:extLst>
              <a:ext uri="{FF2B5EF4-FFF2-40B4-BE49-F238E27FC236}">
                <a16:creationId xmlns:a16="http://schemas.microsoft.com/office/drawing/2014/main" id="{A3D68514-B772-4440-B0EF-5A70FF637983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5940425" y="6235700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>
                <a:solidFill>
                  <a:srgbClr val="003366"/>
                </a:solidFill>
                <a:latin typeface="Arial" charset="0"/>
                <a:cs typeface="+mn-cs"/>
              </a:defRPr>
            </a:lvl1pPr>
          </a:lstStyle>
          <a:p>
            <a:endParaRPr lang="de-DE"/>
          </a:p>
        </p:txBody>
      </p:sp>
      <p:sp>
        <p:nvSpPr>
          <p:cNvPr id="4102" name="Rectangle 6">
            <a:extLst>
              <a:ext uri="{FF2B5EF4-FFF2-40B4-BE49-F238E27FC236}">
                <a16:creationId xmlns:a16="http://schemas.microsoft.com/office/drawing/2014/main" id="{A58EC845-FDFF-4B12-B913-B7D39892A27F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23850" y="62325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>
                <a:solidFill>
                  <a:srgbClr val="003366"/>
                </a:solidFill>
              </a:defRPr>
            </a:lvl1pPr>
          </a:lstStyle>
          <a:p>
            <a:fld id="{A07BD1DE-4C2E-43A0-B151-97937DF7F3F2}" type="slidenum">
              <a:rPr lang="de-DE" smtClean="0"/>
              <a:t>‹#›</a:t>
            </a:fld>
            <a:endParaRPr lang="de-DE"/>
          </a:p>
        </p:txBody>
      </p:sp>
      <p:grpSp>
        <p:nvGrpSpPr>
          <p:cNvPr id="1030" name="Group 21">
            <a:extLst>
              <a:ext uri="{FF2B5EF4-FFF2-40B4-BE49-F238E27FC236}">
                <a16:creationId xmlns:a16="http://schemas.microsoft.com/office/drawing/2014/main" id="{0B89C804-CC64-4C7E-AC39-B0373945D267}"/>
              </a:ext>
            </a:extLst>
          </p:cNvPr>
          <p:cNvGrpSpPr>
            <a:grpSpLocks/>
          </p:cNvGrpSpPr>
          <p:nvPr/>
        </p:nvGrpSpPr>
        <p:grpSpPr bwMode="auto">
          <a:xfrm>
            <a:off x="-3175" y="2438400"/>
            <a:ext cx="9144000" cy="4419600"/>
            <a:chOff x="-2" y="1536"/>
            <a:chExt cx="5760" cy="2784"/>
          </a:xfrm>
        </p:grpSpPr>
        <p:sp>
          <p:nvSpPr>
            <p:cNvPr id="1032" name="Rectangle 15">
              <a:extLst>
                <a:ext uri="{FF2B5EF4-FFF2-40B4-BE49-F238E27FC236}">
                  <a16:creationId xmlns:a16="http://schemas.microsoft.com/office/drawing/2014/main" id="{6D63F74B-EA5D-447E-8D91-3BF4DCA42A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" y="1536"/>
              <a:ext cx="156" cy="817"/>
            </a:xfrm>
            <a:prstGeom prst="rect">
              <a:avLst/>
            </a:prstGeom>
            <a:solidFill>
              <a:srgbClr val="457BA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de-DE" altLang="de-DE" sz="1800"/>
            </a:p>
          </p:txBody>
        </p:sp>
        <p:sp>
          <p:nvSpPr>
            <p:cNvPr id="1033" name="Line 13">
              <a:extLst>
                <a:ext uri="{FF2B5EF4-FFF2-40B4-BE49-F238E27FC236}">
                  <a16:creationId xmlns:a16="http://schemas.microsoft.com/office/drawing/2014/main" id="{47D139A5-14BD-45A0-9D82-603CD5E2FA7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-2" y="3953"/>
              <a:ext cx="5760" cy="0"/>
            </a:xfrm>
            <a:prstGeom prst="line">
              <a:avLst/>
            </a:prstGeom>
            <a:noFill/>
            <a:ln w="6350">
              <a:solidFill>
                <a:srgbClr val="E4E5EA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1800"/>
            </a:p>
          </p:txBody>
        </p:sp>
        <p:sp>
          <p:nvSpPr>
            <p:cNvPr id="1034" name="Rectangle 16">
              <a:extLst>
                <a:ext uri="{FF2B5EF4-FFF2-40B4-BE49-F238E27FC236}">
                  <a16:creationId xmlns:a16="http://schemas.microsoft.com/office/drawing/2014/main" id="{E418D7F1-D147-41AE-AECB-DB87BF6B42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" y="3176"/>
              <a:ext cx="156" cy="778"/>
            </a:xfrm>
            <a:prstGeom prst="rect">
              <a:avLst/>
            </a:prstGeom>
            <a:solidFill>
              <a:srgbClr val="457BA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de-DE" altLang="de-DE" sz="1800"/>
            </a:p>
          </p:txBody>
        </p:sp>
        <p:sp>
          <p:nvSpPr>
            <p:cNvPr id="1035" name="Rectangle 17">
              <a:extLst>
                <a:ext uri="{FF2B5EF4-FFF2-40B4-BE49-F238E27FC236}">
                  <a16:creationId xmlns:a16="http://schemas.microsoft.com/office/drawing/2014/main" id="{3DB1B801-C6B4-43E7-BDE0-6F379B779B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" y="3952"/>
              <a:ext cx="156" cy="368"/>
            </a:xfrm>
            <a:prstGeom prst="rect">
              <a:avLst/>
            </a:prstGeom>
            <a:solidFill>
              <a:srgbClr val="E4E5E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de-DE" altLang="de-DE" sz="1800"/>
            </a:p>
          </p:txBody>
        </p:sp>
        <p:sp>
          <p:nvSpPr>
            <p:cNvPr id="1036" name="Rectangle 18">
              <a:extLst>
                <a:ext uri="{FF2B5EF4-FFF2-40B4-BE49-F238E27FC236}">
                  <a16:creationId xmlns:a16="http://schemas.microsoft.com/office/drawing/2014/main" id="{CA9D0E4F-BFCC-4725-AB32-76E6F33C32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" y="2354"/>
              <a:ext cx="156" cy="821"/>
            </a:xfrm>
            <a:prstGeom prst="rect">
              <a:avLst/>
            </a:prstGeom>
            <a:solidFill>
              <a:srgbClr val="9CC1D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de-DE" altLang="de-DE" sz="1800"/>
            </a:p>
          </p:txBody>
        </p:sp>
      </p:grpSp>
      <p:pic>
        <p:nvPicPr>
          <p:cNvPr id="1031" name="Grafik 12">
            <a:extLst>
              <a:ext uri="{FF2B5EF4-FFF2-40B4-BE49-F238E27FC236}">
                <a16:creationId xmlns:a16="http://schemas.microsoft.com/office/drawing/2014/main" id="{ECA80FA3-26D9-42EE-B8DE-D995F2436E2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0175" y="6346825"/>
            <a:ext cx="1257300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34111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4D4D4D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4D4D4D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4D4D4D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4D4D4D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4D4D4D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4D4D4D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4D4D4D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4D4D4D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4D4D4D"/>
          </a:solidFill>
          <a:latin typeface="Arial" charset="0"/>
        </a:defRPr>
      </a:lvl9pPr>
    </p:titleStyle>
    <p:bodyStyle>
      <a:lvl1pPr marL="342900" indent="-160338" algn="l" rtl="0" eaLnBrk="1" fontAlgn="base" hangingPunct="1">
        <a:spcBef>
          <a:spcPct val="20000"/>
        </a:spcBef>
        <a:spcAft>
          <a:spcPct val="0"/>
        </a:spcAft>
        <a:buChar char="•"/>
        <a:defRPr sz="2000">
          <a:solidFill>
            <a:srgbClr val="4D4D4D"/>
          </a:solidFill>
          <a:latin typeface="+mn-lt"/>
          <a:ea typeface="+mn-ea"/>
          <a:cs typeface="+mn-cs"/>
        </a:defRPr>
      </a:lvl1pPr>
      <a:lvl2pPr marL="808038" indent="-28575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rgbClr val="4D4D4D"/>
          </a:solidFill>
          <a:latin typeface="+mn-lt"/>
        </a:defRPr>
      </a:lvl2pPr>
      <a:lvl3pPr marL="1216025" indent="-228600" algn="l" rtl="0" eaLnBrk="1" fontAlgn="base" hangingPunct="1">
        <a:spcBef>
          <a:spcPct val="20000"/>
        </a:spcBef>
        <a:spcAft>
          <a:spcPct val="0"/>
        </a:spcAft>
        <a:buChar char="•"/>
        <a:defRPr>
          <a:solidFill>
            <a:srgbClr val="4D4D4D"/>
          </a:solidFill>
          <a:latin typeface="+mn-lt"/>
        </a:defRPr>
      </a:lvl3pPr>
      <a:lvl4pPr marL="1624013" indent="-228600" algn="l" rtl="0" eaLnBrk="1" fontAlgn="base" hangingPunct="1">
        <a:spcBef>
          <a:spcPct val="20000"/>
        </a:spcBef>
        <a:spcAft>
          <a:spcPct val="0"/>
        </a:spcAft>
        <a:buChar char="–"/>
        <a:defRPr>
          <a:solidFill>
            <a:srgbClr val="4D4D4D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rgbClr val="4D4D4D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rgbClr val="4D4D4D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rgbClr val="4D4D4D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rgbClr val="4D4D4D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rgbClr val="4D4D4D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EDC2F1-9DF9-404E-B6D2-F6863027E26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Einführung in die Computerkartographie</a:t>
            </a:r>
            <a:br>
              <a:rPr lang="de-DE" dirty="0"/>
            </a:br>
            <a:r>
              <a:rPr lang="de-DE" i="1" dirty="0"/>
              <a:t>SS 2023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F8F6CE-748D-43D3-A49B-E45E853F979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Andreas Schönberg M.Sc.</a:t>
            </a:r>
          </a:p>
        </p:txBody>
      </p:sp>
    </p:spTree>
    <p:extLst>
      <p:ext uri="{BB962C8B-B14F-4D97-AF65-F5344CB8AC3E}">
        <p14:creationId xmlns:p14="http://schemas.microsoft.com/office/powerpoint/2010/main" val="38977187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80607996-61FC-4597-BC2C-4862B451E37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44452"/>
            <a:ext cx="8229600" cy="504825"/>
          </a:xfrm>
          <a:prstGeom prst="rect">
            <a:avLst/>
          </a:prstGeom>
        </p:spPr>
        <p:txBody>
          <a:bodyPr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9pPr>
          </a:lstStyle>
          <a:p>
            <a:r>
              <a:rPr lang="de-DE" sz="2000" dirty="0"/>
              <a:t>Computerkartographie – </a:t>
            </a:r>
            <a:r>
              <a:rPr lang="de-DE" sz="2000" b="1" dirty="0"/>
              <a:t>(7) Digitalisierung und Kartierung</a:t>
            </a:r>
          </a:p>
        </p:txBody>
      </p:sp>
      <p:sp>
        <p:nvSpPr>
          <p:cNvPr id="6" name="Line 221">
            <a:extLst>
              <a:ext uri="{FF2B5EF4-FFF2-40B4-BE49-F238E27FC236}">
                <a16:creationId xmlns:a16="http://schemas.microsoft.com/office/drawing/2014/main" id="{C26AB196-2BD5-43E7-BE9F-36C7AC05D0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2" y="530225"/>
            <a:ext cx="8507413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" name="Text Box 3">
            <a:extLst>
              <a:ext uri="{FF2B5EF4-FFF2-40B4-BE49-F238E27FC236}">
                <a16:creationId xmlns:a16="http://schemas.microsoft.com/office/drawing/2014/main" id="{A47DEC43-7FDC-47E4-9508-2A4F70E5BB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730252"/>
            <a:ext cx="85074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63538" indent="-187325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indent="-1588">
              <a:spcAft>
                <a:spcPct val="30000"/>
              </a:spcAft>
            </a:pPr>
            <a:r>
              <a:rPr lang="de-DE" b="1" dirty="0" err="1">
                <a:solidFill>
                  <a:srgbClr val="C00000"/>
                </a:solidFill>
              </a:rPr>
              <a:t>Voronoi</a:t>
            </a:r>
            <a:r>
              <a:rPr lang="de-DE" b="1" dirty="0">
                <a:solidFill>
                  <a:srgbClr val="C00000"/>
                </a:solidFill>
              </a:rPr>
              <a:t> Polygone</a:t>
            </a:r>
            <a:endParaRPr lang="de-DE" dirty="0">
              <a:solidFill>
                <a:srgbClr val="C0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120A6D-26F3-4F66-BED2-644ECB0E5B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1762" y="1375747"/>
            <a:ext cx="6569848" cy="4645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0336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80607996-61FC-4597-BC2C-4862B451E37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44452"/>
            <a:ext cx="8229600" cy="504825"/>
          </a:xfrm>
          <a:prstGeom prst="rect">
            <a:avLst/>
          </a:prstGeom>
        </p:spPr>
        <p:txBody>
          <a:bodyPr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9pPr>
          </a:lstStyle>
          <a:p>
            <a:r>
              <a:rPr lang="de-DE" sz="2000" dirty="0"/>
              <a:t>Computerkartographie – </a:t>
            </a:r>
            <a:r>
              <a:rPr lang="de-DE" sz="2000" b="1" dirty="0"/>
              <a:t>(7) Digitalisierung und Kartierung</a:t>
            </a:r>
          </a:p>
        </p:txBody>
      </p:sp>
      <p:sp>
        <p:nvSpPr>
          <p:cNvPr id="6" name="Line 221">
            <a:extLst>
              <a:ext uri="{FF2B5EF4-FFF2-40B4-BE49-F238E27FC236}">
                <a16:creationId xmlns:a16="http://schemas.microsoft.com/office/drawing/2014/main" id="{C26AB196-2BD5-43E7-BE9F-36C7AC05D0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2" y="530225"/>
            <a:ext cx="8507413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" name="Text Box 3">
            <a:extLst>
              <a:ext uri="{FF2B5EF4-FFF2-40B4-BE49-F238E27FC236}">
                <a16:creationId xmlns:a16="http://schemas.microsoft.com/office/drawing/2014/main" id="{A47DEC43-7FDC-47E4-9508-2A4F70E5BB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730252"/>
            <a:ext cx="85074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63538" indent="-187325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indent="-1588">
              <a:spcAft>
                <a:spcPct val="30000"/>
              </a:spcAft>
            </a:pPr>
            <a:r>
              <a:rPr lang="de-DE" b="1" dirty="0" err="1">
                <a:solidFill>
                  <a:srgbClr val="C00000"/>
                </a:solidFill>
              </a:rPr>
              <a:t>Voronoi</a:t>
            </a:r>
            <a:r>
              <a:rPr lang="de-DE" b="1" dirty="0">
                <a:solidFill>
                  <a:srgbClr val="C00000"/>
                </a:solidFill>
              </a:rPr>
              <a:t> Polygone</a:t>
            </a:r>
            <a:endParaRPr lang="de-DE" dirty="0">
              <a:solidFill>
                <a:srgbClr val="C0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120A6D-26F3-4F66-BED2-644ECB0E5B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1762" y="1375747"/>
            <a:ext cx="6569848" cy="4645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619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80607996-61FC-4597-BC2C-4862B451E37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44452"/>
            <a:ext cx="8229600" cy="504825"/>
          </a:xfrm>
          <a:prstGeom prst="rect">
            <a:avLst/>
          </a:prstGeom>
        </p:spPr>
        <p:txBody>
          <a:bodyPr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9pPr>
          </a:lstStyle>
          <a:p>
            <a:r>
              <a:rPr lang="de-DE" sz="2000" dirty="0"/>
              <a:t>Computerkartographie – </a:t>
            </a:r>
            <a:r>
              <a:rPr lang="de-DE" sz="2000" b="1" dirty="0"/>
              <a:t>(7) Digitalisierung und Kartierung</a:t>
            </a:r>
          </a:p>
        </p:txBody>
      </p:sp>
      <p:sp>
        <p:nvSpPr>
          <p:cNvPr id="6" name="Line 221">
            <a:extLst>
              <a:ext uri="{FF2B5EF4-FFF2-40B4-BE49-F238E27FC236}">
                <a16:creationId xmlns:a16="http://schemas.microsoft.com/office/drawing/2014/main" id="{C26AB196-2BD5-43E7-BE9F-36C7AC05D0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2" y="530225"/>
            <a:ext cx="8507413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" name="Text Box 3">
            <a:extLst>
              <a:ext uri="{FF2B5EF4-FFF2-40B4-BE49-F238E27FC236}">
                <a16:creationId xmlns:a16="http://schemas.microsoft.com/office/drawing/2014/main" id="{A47DEC43-7FDC-47E4-9508-2A4F70E5BB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730252"/>
            <a:ext cx="85074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63538" indent="-187325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indent="-1588">
              <a:spcAft>
                <a:spcPct val="30000"/>
              </a:spcAft>
            </a:pPr>
            <a:r>
              <a:rPr lang="de-DE" b="1" dirty="0" err="1">
                <a:solidFill>
                  <a:srgbClr val="C00000"/>
                </a:solidFill>
              </a:rPr>
              <a:t>Voronoi</a:t>
            </a:r>
            <a:r>
              <a:rPr lang="de-DE" b="1" dirty="0">
                <a:solidFill>
                  <a:srgbClr val="C00000"/>
                </a:solidFill>
              </a:rPr>
              <a:t> Polygone</a:t>
            </a:r>
            <a:endParaRPr lang="de-DE" dirty="0">
              <a:solidFill>
                <a:srgbClr val="C00000"/>
              </a:solidFill>
            </a:endParaRPr>
          </a:p>
        </p:txBody>
      </p:sp>
      <p:sp>
        <p:nvSpPr>
          <p:cNvPr id="11" name="Text Box 4">
            <a:extLst>
              <a:ext uri="{FF2B5EF4-FFF2-40B4-BE49-F238E27FC236}">
                <a16:creationId xmlns:a16="http://schemas.microsoft.com/office/drawing/2014/main" id="{D705D97F-87BD-4971-AD98-23B4A6E625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79" y="1579071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Die äußeren Punkte erzeugen Polygone in Relation zum Kartenausschnitt</a:t>
            </a:r>
          </a:p>
        </p:txBody>
      </p:sp>
      <p:sp>
        <p:nvSpPr>
          <p:cNvPr id="12" name="Text Box 6">
            <a:extLst>
              <a:ext uri="{FF2B5EF4-FFF2-40B4-BE49-F238E27FC236}">
                <a16:creationId xmlns:a16="http://schemas.microsoft.com/office/drawing/2014/main" id="{D5C0FE1C-0C12-4341-8D20-82593B8618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74" y="1873644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algn="just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Diese können </a:t>
            </a:r>
            <a:r>
              <a:rPr lang="de-DE" dirty="0" err="1">
                <a:solidFill>
                  <a:srgbClr val="003366"/>
                </a:solidFill>
              </a:rPr>
              <a:t>ggf</a:t>
            </a:r>
            <a:r>
              <a:rPr lang="de-DE" dirty="0">
                <a:solidFill>
                  <a:srgbClr val="003366"/>
                </a:solidFill>
              </a:rPr>
              <a:t> einen falschen Eindruck erwecken</a:t>
            </a:r>
          </a:p>
        </p:txBody>
      </p:sp>
      <p:sp>
        <p:nvSpPr>
          <p:cNvPr id="18" name="Text Box 4">
            <a:extLst>
              <a:ext uri="{FF2B5EF4-FFF2-40B4-BE49-F238E27FC236}">
                <a16:creationId xmlns:a16="http://schemas.microsoft.com/office/drawing/2014/main" id="{DBD0B1E2-A820-4322-9E36-3252F3D216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85" y="1255517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b="1" dirty="0">
                <a:solidFill>
                  <a:srgbClr val="003366"/>
                </a:solidFill>
              </a:rPr>
              <a:t>Probleme / Grenzen der Verwendung</a:t>
            </a:r>
          </a:p>
        </p:txBody>
      </p:sp>
      <p:sp>
        <p:nvSpPr>
          <p:cNvPr id="14" name="Text Box 6">
            <a:extLst>
              <a:ext uri="{FF2B5EF4-FFF2-40B4-BE49-F238E27FC236}">
                <a16:creationId xmlns:a16="http://schemas.microsoft.com/office/drawing/2014/main" id="{CB334DDC-BBE1-4F4E-B40E-0DC392A5C7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73" y="3739306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algn="just">
              <a:spcAft>
                <a:spcPct val="30000"/>
              </a:spcAft>
            </a:pPr>
            <a:r>
              <a:rPr lang="de-DE" b="1" dirty="0">
                <a:solidFill>
                  <a:schemeClr val="accent6">
                    <a:lumMod val="75000"/>
                  </a:schemeClr>
                </a:solidFill>
              </a:rPr>
              <a:t>Kritik</a:t>
            </a:r>
          </a:p>
        </p:txBody>
      </p:sp>
      <p:sp>
        <p:nvSpPr>
          <p:cNvPr id="15" name="Text Box 6">
            <a:extLst>
              <a:ext uri="{FF2B5EF4-FFF2-40B4-BE49-F238E27FC236}">
                <a16:creationId xmlns:a16="http://schemas.microsoft.com/office/drawing/2014/main" id="{4E18A0F0-0358-4292-A361-A3E1B29BE9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73" y="4062860"/>
            <a:ext cx="850741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algn="just">
              <a:spcAft>
                <a:spcPct val="30000"/>
              </a:spcAft>
            </a:pPr>
            <a:r>
              <a:rPr lang="de-DE" dirty="0">
                <a:solidFill>
                  <a:schemeClr val="accent6">
                    <a:lumMod val="75000"/>
                  </a:schemeClr>
                </a:solidFill>
              </a:rPr>
              <a:t>Durch die unterschiedlich großen Flächen, wird der Eindruck unterschiedlicher „Wichtigkeit/Bedeutung“ erzeugt.</a:t>
            </a:r>
          </a:p>
        </p:txBody>
      </p:sp>
      <p:sp>
        <p:nvSpPr>
          <p:cNvPr id="13" name="Text Box 6">
            <a:extLst>
              <a:ext uri="{FF2B5EF4-FFF2-40B4-BE49-F238E27FC236}">
                <a16:creationId xmlns:a16="http://schemas.microsoft.com/office/drawing/2014/main" id="{BF32D574-DBBE-45C2-80D6-50D44CAB5B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72" y="4678203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algn="just">
              <a:spcAft>
                <a:spcPct val="30000"/>
              </a:spcAft>
            </a:pPr>
            <a:r>
              <a:rPr lang="de-DE" dirty="0">
                <a:solidFill>
                  <a:schemeClr val="accent6">
                    <a:lumMod val="75000"/>
                  </a:schemeClr>
                </a:solidFill>
              </a:rPr>
              <a:t>Die tatsächliche Raumgültigkeit (</a:t>
            </a:r>
            <a:r>
              <a:rPr lang="de-DE" dirty="0" err="1">
                <a:solidFill>
                  <a:schemeClr val="accent6">
                    <a:lumMod val="75000"/>
                  </a:schemeClr>
                </a:solidFill>
              </a:rPr>
              <a:t>zB</a:t>
            </a:r>
            <a:r>
              <a:rPr lang="de-DE" dirty="0">
                <a:solidFill>
                  <a:schemeClr val="accent6">
                    <a:lumMod val="75000"/>
                  </a:schemeClr>
                </a:solidFill>
              </a:rPr>
              <a:t> Stadtgrenzen) wird nicht berücksichtigt</a:t>
            </a:r>
          </a:p>
        </p:txBody>
      </p:sp>
    </p:spTree>
    <p:extLst>
      <p:ext uri="{BB962C8B-B14F-4D97-AF65-F5344CB8AC3E}">
        <p14:creationId xmlns:p14="http://schemas.microsoft.com/office/powerpoint/2010/main" val="3068204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8" grpId="0"/>
      <p:bldP spid="14" grpId="0"/>
      <p:bldP spid="15" grpId="0"/>
      <p:bldP spid="1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80607996-61FC-4597-BC2C-4862B451E37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44452"/>
            <a:ext cx="8229600" cy="504825"/>
          </a:xfrm>
          <a:prstGeom prst="rect">
            <a:avLst/>
          </a:prstGeom>
        </p:spPr>
        <p:txBody>
          <a:bodyPr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9pPr>
          </a:lstStyle>
          <a:p>
            <a:r>
              <a:rPr lang="de-DE" sz="2000" dirty="0"/>
              <a:t>Computerkartographie – </a:t>
            </a:r>
            <a:r>
              <a:rPr lang="de-DE" sz="2000" b="1" dirty="0"/>
              <a:t>(7) Digitalisierung und Kartierung</a:t>
            </a:r>
          </a:p>
        </p:txBody>
      </p:sp>
      <p:sp>
        <p:nvSpPr>
          <p:cNvPr id="6" name="Line 221">
            <a:extLst>
              <a:ext uri="{FF2B5EF4-FFF2-40B4-BE49-F238E27FC236}">
                <a16:creationId xmlns:a16="http://schemas.microsoft.com/office/drawing/2014/main" id="{C26AB196-2BD5-43E7-BE9F-36C7AC05D0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2" y="530225"/>
            <a:ext cx="8507413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" name="Text Box 3">
            <a:extLst>
              <a:ext uri="{FF2B5EF4-FFF2-40B4-BE49-F238E27FC236}">
                <a16:creationId xmlns:a16="http://schemas.microsoft.com/office/drawing/2014/main" id="{A47DEC43-7FDC-47E4-9508-2A4F70E5BB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730252"/>
            <a:ext cx="85074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63538" indent="-187325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indent="-1588">
              <a:spcAft>
                <a:spcPct val="30000"/>
              </a:spcAft>
            </a:pPr>
            <a:r>
              <a:rPr lang="de-DE" b="1" dirty="0" err="1">
                <a:solidFill>
                  <a:srgbClr val="C00000"/>
                </a:solidFill>
              </a:rPr>
              <a:t>Voronoi</a:t>
            </a:r>
            <a:r>
              <a:rPr lang="de-DE" b="1" dirty="0">
                <a:solidFill>
                  <a:srgbClr val="C00000"/>
                </a:solidFill>
              </a:rPr>
              <a:t> Polygone</a:t>
            </a:r>
            <a:endParaRPr lang="de-DE" dirty="0">
              <a:solidFill>
                <a:srgbClr val="C0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120A6D-26F3-4F66-BED2-644ECB0E5B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1763" y="1375747"/>
            <a:ext cx="6569846" cy="4645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85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80607996-61FC-4597-BC2C-4862B451E37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44452"/>
            <a:ext cx="8229600" cy="504825"/>
          </a:xfrm>
          <a:prstGeom prst="rect">
            <a:avLst/>
          </a:prstGeom>
        </p:spPr>
        <p:txBody>
          <a:bodyPr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9pPr>
          </a:lstStyle>
          <a:p>
            <a:r>
              <a:rPr lang="de-DE" sz="2000" dirty="0"/>
              <a:t>Computerkartographie – </a:t>
            </a:r>
            <a:r>
              <a:rPr lang="de-DE" sz="2000" b="1" dirty="0"/>
              <a:t>(7) Digitalisierung und Kartierung</a:t>
            </a:r>
          </a:p>
        </p:txBody>
      </p:sp>
      <p:sp>
        <p:nvSpPr>
          <p:cNvPr id="6" name="Line 221">
            <a:extLst>
              <a:ext uri="{FF2B5EF4-FFF2-40B4-BE49-F238E27FC236}">
                <a16:creationId xmlns:a16="http://schemas.microsoft.com/office/drawing/2014/main" id="{C26AB196-2BD5-43E7-BE9F-36C7AC05D0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2" y="530225"/>
            <a:ext cx="8507413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" name="Text Box 3">
            <a:extLst>
              <a:ext uri="{FF2B5EF4-FFF2-40B4-BE49-F238E27FC236}">
                <a16:creationId xmlns:a16="http://schemas.microsoft.com/office/drawing/2014/main" id="{A47DEC43-7FDC-47E4-9508-2A4F70E5BB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730252"/>
            <a:ext cx="85074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63538" indent="-187325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indent="-1588">
              <a:spcAft>
                <a:spcPct val="30000"/>
              </a:spcAft>
            </a:pPr>
            <a:r>
              <a:rPr lang="de-DE" b="1" dirty="0" err="1">
                <a:solidFill>
                  <a:srgbClr val="C00000"/>
                </a:solidFill>
              </a:rPr>
              <a:t>Voronoi</a:t>
            </a:r>
            <a:r>
              <a:rPr lang="de-DE" b="1" dirty="0">
                <a:solidFill>
                  <a:srgbClr val="C00000"/>
                </a:solidFill>
              </a:rPr>
              <a:t> Polygone</a:t>
            </a:r>
            <a:endParaRPr lang="de-DE" dirty="0">
              <a:solidFill>
                <a:srgbClr val="C0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120A6D-26F3-4F66-BED2-644ECB0E5B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1763" y="1375747"/>
            <a:ext cx="6569846" cy="4645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8607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80607996-61FC-4597-BC2C-4862B451E37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44452"/>
            <a:ext cx="8229600" cy="504825"/>
          </a:xfrm>
          <a:prstGeom prst="rect">
            <a:avLst/>
          </a:prstGeom>
        </p:spPr>
        <p:txBody>
          <a:bodyPr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9pPr>
          </a:lstStyle>
          <a:p>
            <a:r>
              <a:rPr lang="de-DE" sz="2000" dirty="0"/>
              <a:t>Computerkartographie – </a:t>
            </a:r>
            <a:r>
              <a:rPr lang="de-DE" sz="2000" b="1" dirty="0"/>
              <a:t>(7) Digitalisierung und Kartierung</a:t>
            </a:r>
          </a:p>
        </p:txBody>
      </p:sp>
      <p:sp>
        <p:nvSpPr>
          <p:cNvPr id="6" name="Line 221">
            <a:extLst>
              <a:ext uri="{FF2B5EF4-FFF2-40B4-BE49-F238E27FC236}">
                <a16:creationId xmlns:a16="http://schemas.microsoft.com/office/drawing/2014/main" id="{C26AB196-2BD5-43E7-BE9F-36C7AC05D0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2" y="530225"/>
            <a:ext cx="8507413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" name="Text Box 3">
            <a:extLst>
              <a:ext uri="{FF2B5EF4-FFF2-40B4-BE49-F238E27FC236}">
                <a16:creationId xmlns:a16="http://schemas.microsoft.com/office/drawing/2014/main" id="{A47DEC43-7FDC-47E4-9508-2A4F70E5BB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730252"/>
            <a:ext cx="85074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63538" indent="-187325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indent="-1588">
              <a:spcAft>
                <a:spcPct val="30000"/>
              </a:spcAft>
            </a:pPr>
            <a:r>
              <a:rPr lang="de-DE" b="1" dirty="0">
                <a:solidFill>
                  <a:srgbClr val="C00000"/>
                </a:solidFill>
              </a:rPr>
              <a:t>Übung – </a:t>
            </a:r>
            <a:r>
              <a:rPr lang="de-DE" b="1" dirty="0" err="1">
                <a:solidFill>
                  <a:srgbClr val="C00000"/>
                </a:solidFill>
              </a:rPr>
              <a:t>Voronoi</a:t>
            </a:r>
            <a:r>
              <a:rPr lang="de-DE" b="1" dirty="0">
                <a:solidFill>
                  <a:srgbClr val="C00000"/>
                </a:solidFill>
              </a:rPr>
              <a:t> Polygone</a:t>
            </a:r>
            <a:endParaRPr lang="de-DE" dirty="0">
              <a:solidFill>
                <a:srgbClr val="C00000"/>
              </a:solidFill>
            </a:endParaRPr>
          </a:p>
        </p:txBody>
      </p:sp>
      <p:sp>
        <p:nvSpPr>
          <p:cNvPr id="18" name="Text Box 4">
            <a:extLst>
              <a:ext uri="{FF2B5EF4-FFF2-40B4-BE49-F238E27FC236}">
                <a16:creationId xmlns:a16="http://schemas.microsoft.com/office/drawing/2014/main" id="{DBD0B1E2-A820-4322-9E36-3252F3D216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85" y="1255517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b="1" dirty="0">
                <a:solidFill>
                  <a:srgbClr val="003366"/>
                </a:solidFill>
              </a:rPr>
              <a:t>Laden Sie den </a:t>
            </a:r>
            <a:r>
              <a:rPr lang="de-DE" b="1" dirty="0" err="1">
                <a:solidFill>
                  <a:srgbClr val="003366"/>
                </a:solidFill>
              </a:rPr>
              <a:t>Punktlayer</a:t>
            </a:r>
            <a:r>
              <a:rPr lang="de-DE" b="1" dirty="0">
                <a:solidFill>
                  <a:srgbClr val="003366"/>
                </a:solidFill>
              </a:rPr>
              <a:t> „hunde_class_utm.csv“</a:t>
            </a:r>
          </a:p>
        </p:txBody>
      </p:sp>
      <p:sp>
        <p:nvSpPr>
          <p:cNvPr id="14" name="Text Box 6">
            <a:extLst>
              <a:ext uri="{FF2B5EF4-FFF2-40B4-BE49-F238E27FC236}">
                <a16:creationId xmlns:a16="http://schemas.microsoft.com/office/drawing/2014/main" id="{CB334DDC-BBE1-4F4E-B40E-0DC392A5C7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72" y="2425808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algn="just">
              <a:spcAft>
                <a:spcPct val="30000"/>
              </a:spcAft>
            </a:pPr>
            <a:r>
              <a:rPr lang="de-DE" b="1" dirty="0">
                <a:solidFill>
                  <a:schemeClr val="accent6">
                    <a:lumMod val="75000"/>
                  </a:schemeClr>
                </a:solidFill>
              </a:rPr>
              <a:t>Erstellen Sie </a:t>
            </a:r>
            <a:r>
              <a:rPr lang="de-DE" b="1" dirty="0" err="1">
                <a:solidFill>
                  <a:schemeClr val="accent6">
                    <a:lumMod val="75000"/>
                  </a:schemeClr>
                </a:solidFill>
              </a:rPr>
              <a:t>Voronoi</a:t>
            </a:r>
            <a:r>
              <a:rPr lang="de-DE" b="1" dirty="0">
                <a:solidFill>
                  <a:schemeClr val="accent6">
                    <a:lumMod val="75000"/>
                  </a:schemeClr>
                </a:solidFill>
              </a:rPr>
              <a:t> Polygone</a:t>
            </a:r>
          </a:p>
        </p:txBody>
      </p:sp>
      <p:sp>
        <p:nvSpPr>
          <p:cNvPr id="13" name="Text Box 6">
            <a:extLst>
              <a:ext uri="{FF2B5EF4-FFF2-40B4-BE49-F238E27FC236}">
                <a16:creationId xmlns:a16="http://schemas.microsoft.com/office/drawing/2014/main" id="{EBCF5DDC-7BE1-48E0-A574-1B14598C4C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72" y="2764550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algn="just">
              <a:spcAft>
                <a:spcPct val="30000"/>
              </a:spcAft>
            </a:pPr>
            <a:r>
              <a:rPr lang="de-DE" dirty="0">
                <a:solidFill>
                  <a:schemeClr val="accent6">
                    <a:lumMod val="75000"/>
                  </a:schemeClr>
                </a:solidFill>
              </a:rPr>
              <a:t>Suchfeld der Toolbox „</a:t>
            </a:r>
            <a:r>
              <a:rPr lang="de-DE" dirty="0" err="1">
                <a:solidFill>
                  <a:schemeClr val="accent6">
                    <a:lumMod val="75000"/>
                  </a:schemeClr>
                </a:solidFill>
              </a:rPr>
              <a:t>Voronoi</a:t>
            </a:r>
            <a:r>
              <a:rPr lang="de-DE" dirty="0">
                <a:solidFill>
                  <a:schemeClr val="accent6">
                    <a:lumMod val="75000"/>
                  </a:schemeClr>
                </a:solidFill>
              </a:rPr>
              <a:t>“</a:t>
            </a:r>
          </a:p>
        </p:txBody>
      </p:sp>
      <p:sp>
        <p:nvSpPr>
          <p:cNvPr id="16" name="Text Box 6">
            <a:extLst>
              <a:ext uri="{FF2B5EF4-FFF2-40B4-BE49-F238E27FC236}">
                <a16:creationId xmlns:a16="http://schemas.microsoft.com/office/drawing/2014/main" id="{A92615D7-460C-4631-BEC3-F01EE078BB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72" y="3449513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algn="just">
              <a:spcAft>
                <a:spcPct val="30000"/>
              </a:spcAft>
            </a:pPr>
            <a:r>
              <a:rPr lang="de-DE" b="1" dirty="0">
                <a:solidFill>
                  <a:schemeClr val="accent6">
                    <a:lumMod val="75000"/>
                  </a:schemeClr>
                </a:solidFill>
              </a:rPr>
              <a:t>Visualisieren Sie die Punkte und Polygone</a:t>
            </a:r>
          </a:p>
        </p:txBody>
      </p:sp>
    </p:spTree>
    <p:extLst>
      <p:ext uri="{BB962C8B-B14F-4D97-AF65-F5344CB8AC3E}">
        <p14:creationId xmlns:p14="http://schemas.microsoft.com/office/powerpoint/2010/main" val="17491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4" grpId="0"/>
      <p:bldP spid="13" grpId="0"/>
      <p:bldP spid="1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80607996-61FC-4597-BC2C-4862B451E37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44452"/>
            <a:ext cx="8229600" cy="504825"/>
          </a:xfrm>
          <a:prstGeom prst="rect">
            <a:avLst/>
          </a:prstGeom>
        </p:spPr>
        <p:txBody>
          <a:bodyPr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9pPr>
          </a:lstStyle>
          <a:p>
            <a:r>
              <a:rPr lang="de-DE" sz="2000" dirty="0"/>
              <a:t>Computerkartographie – </a:t>
            </a:r>
            <a:r>
              <a:rPr lang="de-DE" sz="2000" b="1" dirty="0"/>
              <a:t>(7) Digitalisierung und Kartierung</a:t>
            </a:r>
          </a:p>
        </p:txBody>
      </p:sp>
      <p:sp>
        <p:nvSpPr>
          <p:cNvPr id="6" name="Line 221">
            <a:extLst>
              <a:ext uri="{FF2B5EF4-FFF2-40B4-BE49-F238E27FC236}">
                <a16:creationId xmlns:a16="http://schemas.microsoft.com/office/drawing/2014/main" id="{C26AB196-2BD5-43E7-BE9F-36C7AC05D0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2" y="530225"/>
            <a:ext cx="8507413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" name="Text Box 3">
            <a:extLst>
              <a:ext uri="{FF2B5EF4-FFF2-40B4-BE49-F238E27FC236}">
                <a16:creationId xmlns:a16="http://schemas.microsoft.com/office/drawing/2014/main" id="{A47DEC43-7FDC-47E4-9508-2A4F70E5BB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730252"/>
            <a:ext cx="85074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63538" indent="-187325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indent="-1588">
              <a:spcAft>
                <a:spcPct val="30000"/>
              </a:spcAft>
            </a:pPr>
            <a:r>
              <a:rPr lang="de-DE" b="1" dirty="0">
                <a:solidFill>
                  <a:srgbClr val="C00000"/>
                </a:solidFill>
              </a:rPr>
              <a:t>Kartierung</a:t>
            </a:r>
            <a:endParaRPr lang="de-DE" dirty="0">
              <a:solidFill>
                <a:srgbClr val="C00000"/>
              </a:solidFill>
            </a:endParaRPr>
          </a:p>
        </p:txBody>
      </p:sp>
      <p:sp>
        <p:nvSpPr>
          <p:cNvPr id="11" name="Text Box 4">
            <a:extLst>
              <a:ext uri="{FF2B5EF4-FFF2-40B4-BE49-F238E27FC236}">
                <a16:creationId xmlns:a16="http://schemas.microsoft.com/office/drawing/2014/main" id="{D705D97F-87BD-4971-AD98-23B4A6E625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77" y="1634394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dirty="0" err="1">
                <a:solidFill>
                  <a:srgbClr val="003366"/>
                </a:solidFill>
              </a:rPr>
              <a:t>zB</a:t>
            </a:r>
            <a:r>
              <a:rPr lang="de-DE" dirty="0">
                <a:solidFill>
                  <a:srgbClr val="003366"/>
                </a:solidFill>
              </a:rPr>
              <a:t> Wie wird das Wort „Hunde“ an diesem Ort geschrieben/gesprochen</a:t>
            </a:r>
          </a:p>
        </p:txBody>
      </p:sp>
      <p:sp>
        <p:nvSpPr>
          <p:cNvPr id="12" name="Text Box 6">
            <a:extLst>
              <a:ext uri="{FF2B5EF4-FFF2-40B4-BE49-F238E27FC236}">
                <a16:creationId xmlns:a16="http://schemas.microsoft.com/office/drawing/2014/main" id="{D5C0FE1C-0C12-4341-8D20-82593B8618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77" y="3440505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algn="just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Recherche in </a:t>
            </a:r>
            <a:r>
              <a:rPr lang="de-DE" dirty="0" err="1">
                <a:solidFill>
                  <a:srgbClr val="003366"/>
                </a:solidFill>
              </a:rPr>
              <a:t>zB</a:t>
            </a:r>
            <a:r>
              <a:rPr lang="de-DE" dirty="0">
                <a:solidFill>
                  <a:srgbClr val="003366"/>
                </a:solidFill>
              </a:rPr>
              <a:t> Google</a:t>
            </a:r>
          </a:p>
        </p:txBody>
      </p:sp>
      <p:sp>
        <p:nvSpPr>
          <p:cNvPr id="18" name="Text Box 4">
            <a:extLst>
              <a:ext uri="{FF2B5EF4-FFF2-40B4-BE49-F238E27FC236}">
                <a16:creationId xmlns:a16="http://schemas.microsoft.com/office/drawing/2014/main" id="{DBD0B1E2-A820-4322-9E36-3252F3D216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85" y="1255517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b="1" dirty="0">
                <a:solidFill>
                  <a:srgbClr val="003366"/>
                </a:solidFill>
              </a:rPr>
              <a:t>Digitalisierung/Verortung von Objekten und Messdaten in einer Karte</a:t>
            </a:r>
          </a:p>
        </p:txBody>
      </p:sp>
      <p:sp>
        <p:nvSpPr>
          <p:cNvPr id="8" name="Text Box 6">
            <a:extLst>
              <a:ext uri="{FF2B5EF4-FFF2-40B4-BE49-F238E27FC236}">
                <a16:creationId xmlns:a16="http://schemas.microsoft.com/office/drawing/2014/main" id="{9F51D21F-0A68-42FB-9082-5D70B6E8C8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77" y="3732335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algn="just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Digitalisierung in </a:t>
            </a:r>
            <a:r>
              <a:rPr lang="de-DE" dirty="0" err="1">
                <a:solidFill>
                  <a:srgbClr val="003366"/>
                </a:solidFill>
              </a:rPr>
              <a:t>QGis</a:t>
            </a:r>
            <a:endParaRPr lang="de-DE" dirty="0">
              <a:solidFill>
                <a:srgbClr val="003366"/>
              </a:solidFill>
            </a:endParaRPr>
          </a:p>
        </p:txBody>
      </p:sp>
      <p:sp>
        <p:nvSpPr>
          <p:cNvPr id="9" name="Text Box 6">
            <a:extLst>
              <a:ext uri="{FF2B5EF4-FFF2-40B4-BE49-F238E27FC236}">
                <a16:creationId xmlns:a16="http://schemas.microsoft.com/office/drawing/2014/main" id="{B1EC3813-F6D5-4D40-903F-F1AF2F43C0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77" y="4317229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algn="just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Durch Erstellen von Punkten</a:t>
            </a:r>
          </a:p>
        </p:txBody>
      </p:sp>
      <p:sp>
        <p:nvSpPr>
          <p:cNvPr id="13" name="Text Box 6">
            <a:extLst>
              <a:ext uri="{FF2B5EF4-FFF2-40B4-BE49-F238E27FC236}">
                <a16:creationId xmlns:a16="http://schemas.microsoft.com/office/drawing/2014/main" id="{ADE3ACC6-F376-478F-89FA-1C09ABFCFF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77" y="4658871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algn="just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Durch Eintragen von Koordinaten (</a:t>
            </a:r>
            <a:r>
              <a:rPr lang="de-DE" dirty="0" err="1">
                <a:solidFill>
                  <a:srgbClr val="003366"/>
                </a:solidFill>
              </a:rPr>
              <a:t>zB</a:t>
            </a:r>
            <a:r>
              <a:rPr lang="de-DE" dirty="0">
                <a:solidFill>
                  <a:srgbClr val="003366"/>
                </a:solidFill>
              </a:rPr>
              <a:t> aus Google Earth Pro)</a:t>
            </a:r>
          </a:p>
        </p:txBody>
      </p:sp>
      <p:sp>
        <p:nvSpPr>
          <p:cNvPr id="14" name="Text Box 4">
            <a:extLst>
              <a:ext uri="{FF2B5EF4-FFF2-40B4-BE49-F238E27FC236}">
                <a16:creationId xmlns:a16="http://schemas.microsoft.com/office/drawing/2014/main" id="{150A4BF8-A798-4144-8161-7115271FD7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78" y="1986774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Der Messwert „</a:t>
            </a:r>
            <a:r>
              <a:rPr lang="de-DE" dirty="0" err="1">
                <a:solidFill>
                  <a:srgbClr val="003366"/>
                </a:solidFill>
              </a:rPr>
              <a:t>Hunn</a:t>
            </a:r>
            <a:r>
              <a:rPr lang="de-DE" dirty="0">
                <a:solidFill>
                  <a:srgbClr val="003366"/>
                </a:solidFill>
              </a:rPr>
              <a:t>“ wird an einem Ort </a:t>
            </a:r>
            <a:r>
              <a:rPr lang="de-DE" dirty="0" err="1">
                <a:solidFill>
                  <a:srgbClr val="003366"/>
                </a:solidFill>
              </a:rPr>
              <a:t>xy</a:t>
            </a:r>
            <a:r>
              <a:rPr lang="de-DE" dirty="0">
                <a:solidFill>
                  <a:srgbClr val="003366"/>
                </a:solidFill>
              </a:rPr>
              <a:t> verortete / kartiert</a:t>
            </a:r>
          </a:p>
        </p:txBody>
      </p:sp>
      <p:sp>
        <p:nvSpPr>
          <p:cNvPr id="16" name="Text Box 4">
            <a:extLst>
              <a:ext uri="{FF2B5EF4-FFF2-40B4-BE49-F238E27FC236}">
                <a16:creationId xmlns:a16="http://schemas.microsoft.com/office/drawing/2014/main" id="{BF883882-D0D5-4B69-9ECD-5E85FB9D77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77" y="2513082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b="1" dirty="0">
                <a:solidFill>
                  <a:srgbClr val="003366"/>
                </a:solidFill>
              </a:rPr>
              <a:t>Typische Anwendungen am Sprachatlas</a:t>
            </a:r>
          </a:p>
        </p:txBody>
      </p:sp>
      <p:sp>
        <p:nvSpPr>
          <p:cNvPr id="17" name="Text Box 4">
            <a:extLst>
              <a:ext uri="{FF2B5EF4-FFF2-40B4-BE49-F238E27FC236}">
                <a16:creationId xmlns:a16="http://schemas.microsoft.com/office/drawing/2014/main" id="{4162E95F-FE9C-4D3E-9123-0C2849277B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77" y="2914197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Verorten von Orten / Gebieten</a:t>
            </a:r>
          </a:p>
        </p:txBody>
      </p:sp>
    </p:spTree>
    <p:extLst>
      <p:ext uri="{BB962C8B-B14F-4D97-AF65-F5344CB8AC3E}">
        <p14:creationId xmlns:p14="http://schemas.microsoft.com/office/powerpoint/2010/main" val="3397483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8" grpId="0"/>
      <p:bldP spid="8" grpId="0"/>
      <p:bldP spid="9" grpId="0"/>
      <p:bldP spid="13" grpId="0"/>
      <p:bldP spid="14" grpId="0"/>
      <p:bldP spid="16" grpId="0"/>
      <p:bldP spid="1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80607996-61FC-4597-BC2C-4862B451E37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44452"/>
            <a:ext cx="8229600" cy="504825"/>
          </a:xfrm>
          <a:prstGeom prst="rect">
            <a:avLst/>
          </a:prstGeom>
        </p:spPr>
        <p:txBody>
          <a:bodyPr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9pPr>
          </a:lstStyle>
          <a:p>
            <a:r>
              <a:rPr lang="de-DE" sz="2000" dirty="0"/>
              <a:t>Computerkartographie – </a:t>
            </a:r>
            <a:r>
              <a:rPr lang="de-DE" sz="2000" b="1" dirty="0"/>
              <a:t>(7) Digitalisierung und Kartierung</a:t>
            </a:r>
          </a:p>
        </p:txBody>
      </p:sp>
      <p:sp>
        <p:nvSpPr>
          <p:cNvPr id="6" name="Line 221">
            <a:extLst>
              <a:ext uri="{FF2B5EF4-FFF2-40B4-BE49-F238E27FC236}">
                <a16:creationId xmlns:a16="http://schemas.microsoft.com/office/drawing/2014/main" id="{C26AB196-2BD5-43E7-BE9F-36C7AC05D0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2" y="530225"/>
            <a:ext cx="8507413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" name="Text Box 3">
            <a:extLst>
              <a:ext uri="{FF2B5EF4-FFF2-40B4-BE49-F238E27FC236}">
                <a16:creationId xmlns:a16="http://schemas.microsoft.com/office/drawing/2014/main" id="{A47DEC43-7FDC-47E4-9508-2A4F70E5BB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730252"/>
            <a:ext cx="85074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63538" indent="-187325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indent="-1588">
              <a:spcAft>
                <a:spcPct val="30000"/>
              </a:spcAft>
            </a:pPr>
            <a:r>
              <a:rPr lang="de-DE" b="1" dirty="0">
                <a:solidFill>
                  <a:srgbClr val="C00000"/>
                </a:solidFill>
              </a:rPr>
              <a:t>Kartierung</a:t>
            </a:r>
            <a:endParaRPr lang="de-DE" dirty="0">
              <a:solidFill>
                <a:srgbClr val="C00000"/>
              </a:solidFill>
            </a:endParaRPr>
          </a:p>
        </p:txBody>
      </p:sp>
      <p:sp>
        <p:nvSpPr>
          <p:cNvPr id="18" name="Text Box 4">
            <a:extLst>
              <a:ext uri="{FF2B5EF4-FFF2-40B4-BE49-F238E27FC236}">
                <a16:creationId xmlns:a16="http://schemas.microsoft.com/office/drawing/2014/main" id="{DBD0B1E2-A820-4322-9E36-3252F3D216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85" y="1255517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b="1" dirty="0">
                <a:solidFill>
                  <a:srgbClr val="003366"/>
                </a:solidFill>
              </a:rPr>
              <a:t>Wichtige Fähigkeiten: Orientierung auf Karten, räumliche Orientierung</a:t>
            </a:r>
          </a:p>
        </p:txBody>
      </p:sp>
      <p:sp>
        <p:nvSpPr>
          <p:cNvPr id="16" name="Text Box 4">
            <a:extLst>
              <a:ext uri="{FF2B5EF4-FFF2-40B4-BE49-F238E27FC236}">
                <a16:creationId xmlns:a16="http://schemas.microsoft.com/office/drawing/2014/main" id="{BF883882-D0D5-4B69-9ECD-5E85FB9D77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77" y="2513082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b="1" dirty="0">
                <a:solidFill>
                  <a:srgbClr val="003366"/>
                </a:solidFill>
              </a:rPr>
              <a:t>Typische Probleme</a:t>
            </a:r>
          </a:p>
        </p:txBody>
      </p:sp>
      <p:sp>
        <p:nvSpPr>
          <p:cNvPr id="17" name="Text Box 4">
            <a:extLst>
              <a:ext uri="{FF2B5EF4-FFF2-40B4-BE49-F238E27FC236}">
                <a16:creationId xmlns:a16="http://schemas.microsoft.com/office/drawing/2014/main" id="{4162E95F-FE9C-4D3E-9123-0C2849277B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77" y="2914197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Orte von Google Karten in </a:t>
            </a:r>
            <a:r>
              <a:rPr lang="de-DE" dirty="0" err="1">
                <a:solidFill>
                  <a:srgbClr val="003366"/>
                </a:solidFill>
              </a:rPr>
              <a:t>Qgis</a:t>
            </a:r>
            <a:r>
              <a:rPr lang="de-DE" dirty="0">
                <a:solidFill>
                  <a:srgbClr val="003366"/>
                </a:solidFill>
              </a:rPr>
              <a:t> eintragen</a:t>
            </a:r>
          </a:p>
        </p:txBody>
      </p:sp>
      <p:sp>
        <p:nvSpPr>
          <p:cNvPr id="15" name="Text Box 4">
            <a:extLst>
              <a:ext uri="{FF2B5EF4-FFF2-40B4-BE49-F238E27FC236}">
                <a16:creationId xmlns:a16="http://schemas.microsoft.com/office/drawing/2014/main" id="{D5971973-DDEC-4A6C-BACF-3DFABF598A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77" y="3929199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Wichtiges Tool in </a:t>
            </a:r>
            <a:r>
              <a:rPr lang="de-DE" dirty="0" err="1">
                <a:solidFill>
                  <a:srgbClr val="003366"/>
                </a:solidFill>
              </a:rPr>
              <a:t>Qgis</a:t>
            </a:r>
            <a:r>
              <a:rPr lang="de-DE" dirty="0">
                <a:solidFill>
                  <a:srgbClr val="003366"/>
                </a:solidFill>
              </a:rPr>
              <a:t>: „</a:t>
            </a:r>
            <a:r>
              <a:rPr lang="de-DE" dirty="0" err="1">
                <a:solidFill>
                  <a:srgbClr val="003366"/>
                </a:solidFill>
              </a:rPr>
              <a:t>QuickMap</a:t>
            </a:r>
            <a:r>
              <a:rPr lang="de-DE" dirty="0">
                <a:solidFill>
                  <a:srgbClr val="003366"/>
                </a:solidFill>
              </a:rPr>
              <a:t> Service“</a:t>
            </a:r>
          </a:p>
        </p:txBody>
      </p:sp>
      <p:sp>
        <p:nvSpPr>
          <p:cNvPr id="19" name="Text Box 4">
            <a:extLst>
              <a:ext uri="{FF2B5EF4-FFF2-40B4-BE49-F238E27FC236}">
                <a16:creationId xmlns:a16="http://schemas.microsoft.com/office/drawing/2014/main" id="{CFDCD6FE-F90E-4E9A-BDDB-57527CCAF9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77" y="4242964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Hintergrundkarten</a:t>
            </a:r>
          </a:p>
        </p:txBody>
      </p:sp>
      <p:sp>
        <p:nvSpPr>
          <p:cNvPr id="20" name="Text Box 4">
            <a:extLst>
              <a:ext uri="{FF2B5EF4-FFF2-40B4-BE49-F238E27FC236}">
                <a16:creationId xmlns:a16="http://schemas.microsoft.com/office/drawing/2014/main" id="{2D59B558-C749-4F42-8190-122656B3FB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77" y="4556729"/>
            <a:ext cx="850741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Achtung: Hierbei handelt es sich NICHT um Layer die manipuliert </a:t>
            </a:r>
            <a:r>
              <a:rPr lang="de-DE" dirty="0" err="1">
                <a:solidFill>
                  <a:srgbClr val="003366"/>
                </a:solidFill>
              </a:rPr>
              <a:t>werdne</a:t>
            </a:r>
            <a:r>
              <a:rPr lang="de-DE" dirty="0">
                <a:solidFill>
                  <a:srgbClr val="003366"/>
                </a:solidFill>
              </a:rPr>
              <a:t> </a:t>
            </a:r>
            <a:r>
              <a:rPr lang="de-DE" dirty="0" err="1">
                <a:solidFill>
                  <a:srgbClr val="003366"/>
                </a:solidFill>
              </a:rPr>
              <a:t>könnne</a:t>
            </a:r>
            <a:r>
              <a:rPr lang="de-DE" dirty="0">
                <a:solidFill>
                  <a:srgbClr val="003366"/>
                </a:solidFill>
              </a:rPr>
              <a:t> oder mit welchem man Berechnungen durchführen kann!</a:t>
            </a:r>
          </a:p>
        </p:txBody>
      </p:sp>
      <p:sp>
        <p:nvSpPr>
          <p:cNvPr id="21" name="Text Box 4">
            <a:extLst>
              <a:ext uri="{FF2B5EF4-FFF2-40B4-BE49-F238E27FC236}">
                <a16:creationId xmlns:a16="http://schemas.microsoft.com/office/drawing/2014/main" id="{E3318A66-17DF-4189-8110-C4225B0FE6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76" y="5138092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Hintergrundkarten liegen immer im CRS „Pseudo Mercator“ vor</a:t>
            </a:r>
          </a:p>
        </p:txBody>
      </p:sp>
    </p:spTree>
    <p:extLst>
      <p:ext uri="{BB962C8B-B14F-4D97-AF65-F5344CB8AC3E}">
        <p14:creationId xmlns:p14="http://schemas.microsoft.com/office/powerpoint/2010/main" val="541740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6" grpId="0"/>
      <p:bldP spid="17" grpId="0"/>
      <p:bldP spid="15" grpId="0"/>
      <p:bldP spid="19" grpId="0"/>
      <p:bldP spid="20" grpId="0"/>
      <p:bldP spid="2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80607996-61FC-4597-BC2C-4862B451E37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44452"/>
            <a:ext cx="8229600" cy="504825"/>
          </a:xfrm>
          <a:prstGeom prst="rect">
            <a:avLst/>
          </a:prstGeom>
        </p:spPr>
        <p:txBody>
          <a:bodyPr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9pPr>
          </a:lstStyle>
          <a:p>
            <a:r>
              <a:rPr lang="de-DE" sz="2000" dirty="0"/>
              <a:t>Computerkartographie – </a:t>
            </a:r>
            <a:r>
              <a:rPr lang="de-DE" sz="2000" b="1" dirty="0"/>
              <a:t>(7) Digitalisierung und Kartierung</a:t>
            </a:r>
          </a:p>
        </p:txBody>
      </p:sp>
      <p:sp>
        <p:nvSpPr>
          <p:cNvPr id="6" name="Line 221">
            <a:extLst>
              <a:ext uri="{FF2B5EF4-FFF2-40B4-BE49-F238E27FC236}">
                <a16:creationId xmlns:a16="http://schemas.microsoft.com/office/drawing/2014/main" id="{C26AB196-2BD5-43E7-BE9F-36C7AC05D0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2" y="530225"/>
            <a:ext cx="8507413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" name="Text Box 3">
            <a:extLst>
              <a:ext uri="{FF2B5EF4-FFF2-40B4-BE49-F238E27FC236}">
                <a16:creationId xmlns:a16="http://schemas.microsoft.com/office/drawing/2014/main" id="{A47DEC43-7FDC-47E4-9508-2A4F70E5BB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730252"/>
            <a:ext cx="85074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63538" indent="-187325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indent="-1588">
              <a:spcAft>
                <a:spcPct val="30000"/>
              </a:spcAft>
            </a:pPr>
            <a:r>
              <a:rPr lang="de-DE" b="1" dirty="0">
                <a:solidFill>
                  <a:srgbClr val="C00000"/>
                </a:solidFill>
              </a:rPr>
              <a:t>Kartierung</a:t>
            </a:r>
            <a:endParaRPr lang="de-DE" dirty="0">
              <a:solidFill>
                <a:srgbClr val="C00000"/>
              </a:solidFill>
            </a:endParaRPr>
          </a:p>
        </p:txBody>
      </p:sp>
      <p:sp>
        <p:nvSpPr>
          <p:cNvPr id="18" name="Text Box 4">
            <a:extLst>
              <a:ext uri="{FF2B5EF4-FFF2-40B4-BE49-F238E27FC236}">
                <a16:creationId xmlns:a16="http://schemas.microsoft.com/office/drawing/2014/main" id="{DBD0B1E2-A820-4322-9E36-3252F3D216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85" y="1255517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b="1" dirty="0">
                <a:solidFill>
                  <a:srgbClr val="003366"/>
                </a:solidFill>
              </a:rPr>
              <a:t>Wichtiges Tool in </a:t>
            </a:r>
            <a:r>
              <a:rPr lang="de-DE" b="1" dirty="0" err="1">
                <a:solidFill>
                  <a:srgbClr val="003366"/>
                </a:solidFill>
              </a:rPr>
              <a:t>Qgis</a:t>
            </a:r>
            <a:r>
              <a:rPr lang="de-DE" b="1" dirty="0">
                <a:solidFill>
                  <a:srgbClr val="003366"/>
                </a:solidFill>
              </a:rPr>
              <a:t>: „</a:t>
            </a:r>
            <a:r>
              <a:rPr lang="de-DE" b="1" dirty="0" err="1">
                <a:solidFill>
                  <a:srgbClr val="003366"/>
                </a:solidFill>
              </a:rPr>
              <a:t>QuickMap</a:t>
            </a:r>
            <a:r>
              <a:rPr lang="de-DE" b="1" dirty="0">
                <a:solidFill>
                  <a:srgbClr val="003366"/>
                </a:solidFill>
              </a:rPr>
              <a:t> Service“</a:t>
            </a:r>
          </a:p>
        </p:txBody>
      </p:sp>
      <p:sp>
        <p:nvSpPr>
          <p:cNvPr id="19" name="Text Box 4">
            <a:extLst>
              <a:ext uri="{FF2B5EF4-FFF2-40B4-BE49-F238E27FC236}">
                <a16:creationId xmlns:a16="http://schemas.microsoft.com/office/drawing/2014/main" id="{CFDCD6FE-F90E-4E9A-BDDB-57527CCAF9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78" y="1583244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Hintergrundkarten</a:t>
            </a:r>
          </a:p>
        </p:txBody>
      </p:sp>
      <p:sp>
        <p:nvSpPr>
          <p:cNvPr id="20" name="Text Box 4">
            <a:extLst>
              <a:ext uri="{FF2B5EF4-FFF2-40B4-BE49-F238E27FC236}">
                <a16:creationId xmlns:a16="http://schemas.microsoft.com/office/drawing/2014/main" id="{2D59B558-C749-4F42-8190-122656B3FB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78" y="1897009"/>
            <a:ext cx="850741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Achtung: Hierbei handelt es sich NICHT um Layer die manipuliert </a:t>
            </a:r>
            <a:r>
              <a:rPr lang="de-DE" dirty="0" err="1">
                <a:solidFill>
                  <a:srgbClr val="003366"/>
                </a:solidFill>
              </a:rPr>
              <a:t>werdne</a:t>
            </a:r>
            <a:r>
              <a:rPr lang="de-DE" dirty="0">
                <a:solidFill>
                  <a:srgbClr val="003366"/>
                </a:solidFill>
              </a:rPr>
              <a:t> </a:t>
            </a:r>
            <a:r>
              <a:rPr lang="de-DE" dirty="0" err="1">
                <a:solidFill>
                  <a:srgbClr val="003366"/>
                </a:solidFill>
              </a:rPr>
              <a:t>könnne</a:t>
            </a:r>
            <a:r>
              <a:rPr lang="de-DE" dirty="0">
                <a:solidFill>
                  <a:srgbClr val="003366"/>
                </a:solidFill>
              </a:rPr>
              <a:t> oder mit welchem man Berechnungen durchführen kann!</a:t>
            </a:r>
          </a:p>
        </p:txBody>
      </p:sp>
      <p:sp>
        <p:nvSpPr>
          <p:cNvPr id="21" name="Text Box 4">
            <a:extLst>
              <a:ext uri="{FF2B5EF4-FFF2-40B4-BE49-F238E27FC236}">
                <a16:creationId xmlns:a16="http://schemas.microsoft.com/office/drawing/2014/main" id="{E3318A66-17DF-4189-8110-C4225B0FE6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77" y="2478372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Hintergrundkarten liegen immer im CRS „Pseudo Mercator“ vor</a:t>
            </a:r>
          </a:p>
        </p:txBody>
      </p:sp>
    </p:spTree>
    <p:extLst>
      <p:ext uri="{BB962C8B-B14F-4D97-AF65-F5344CB8AC3E}">
        <p14:creationId xmlns:p14="http://schemas.microsoft.com/office/powerpoint/2010/main" val="1411247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  <p:bldP spid="2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80607996-61FC-4597-BC2C-4862B451E37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44452"/>
            <a:ext cx="8229600" cy="504825"/>
          </a:xfrm>
          <a:prstGeom prst="rect">
            <a:avLst/>
          </a:prstGeom>
        </p:spPr>
        <p:txBody>
          <a:bodyPr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9pPr>
          </a:lstStyle>
          <a:p>
            <a:r>
              <a:rPr lang="de-DE" sz="2000" dirty="0"/>
              <a:t>Computerkartographie – </a:t>
            </a:r>
            <a:r>
              <a:rPr lang="de-DE" sz="2000" b="1" dirty="0"/>
              <a:t>(7) Digitalisierung und Kartierung</a:t>
            </a:r>
          </a:p>
        </p:txBody>
      </p:sp>
      <p:sp>
        <p:nvSpPr>
          <p:cNvPr id="6" name="Line 221">
            <a:extLst>
              <a:ext uri="{FF2B5EF4-FFF2-40B4-BE49-F238E27FC236}">
                <a16:creationId xmlns:a16="http://schemas.microsoft.com/office/drawing/2014/main" id="{C26AB196-2BD5-43E7-BE9F-36C7AC05D0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2" y="530225"/>
            <a:ext cx="8507413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" name="Text Box 3">
            <a:extLst>
              <a:ext uri="{FF2B5EF4-FFF2-40B4-BE49-F238E27FC236}">
                <a16:creationId xmlns:a16="http://schemas.microsoft.com/office/drawing/2014/main" id="{A47DEC43-7FDC-47E4-9508-2A4F70E5BB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730252"/>
            <a:ext cx="85074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63538" indent="-187325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indent="-1588">
              <a:spcAft>
                <a:spcPct val="30000"/>
              </a:spcAft>
            </a:pPr>
            <a:r>
              <a:rPr lang="de-DE" b="1" dirty="0">
                <a:solidFill>
                  <a:srgbClr val="C00000"/>
                </a:solidFill>
              </a:rPr>
              <a:t>Plugins bei </a:t>
            </a:r>
            <a:r>
              <a:rPr lang="de-DE" b="1" dirty="0" err="1">
                <a:solidFill>
                  <a:srgbClr val="C00000"/>
                </a:solidFill>
              </a:rPr>
              <a:t>Qgis</a:t>
            </a:r>
            <a:endParaRPr lang="de-DE" dirty="0">
              <a:solidFill>
                <a:srgbClr val="C00000"/>
              </a:solidFill>
            </a:endParaRPr>
          </a:p>
        </p:txBody>
      </p:sp>
      <p:sp>
        <p:nvSpPr>
          <p:cNvPr id="18" name="Text Box 4">
            <a:extLst>
              <a:ext uri="{FF2B5EF4-FFF2-40B4-BE49-F238E27FC236}">
                <a16:creationId xmlns:a16="http://schemas.microsoft.com/office/drawing/2014/main" id="{DBD0B1E2-A820-4322-9E36-3252F3D216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85" y="1255517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b="1" dirty="0">
                <a:solidFill>
                  <a:srgbClr val="003366"/>
                </a:solidFill>
              </a:rPr>
              <a:t>„</a:t>
            </a:r>
            <a:r>
              <a:rPr lang="de-DE" b="1" dirty="0" err="1">
                <a:solidFill>
                  <a:srgbClr val="003366"/>
                </a:solidFill>
              </a:rPr>
              <a:t>QuickMap</a:t>
            </a:r>
            <a:r>
              <a:rPr lang="de-DE" b="1" dirty="0">
                <a:solidFill>
                  <a:srgbClr val="003366"/>
                </a:solidFill>
              </a:rPr>
              <a:t> Service“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2FE169-2139-484B-82DE-9B920ED123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340" y="1713124"/>
            <a:ext cx="7289086" cy="4414624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AD09628-FA25-4F5B-8893-1E05F7ED87BB}"/>
              </a:ext>
            </a:extLst>
          </p:cNvPr>
          <p:cNvCxnSpPr/>
          <p:nvPr/>
        </p:nvCxnSpPr>
        <p:spPr>
          <a:xfrm flipV="1">
            <a:off x="1429230" y="1921008"/>
            <a:ext cx="507146" cy="106039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6EB5475-3394-45B2-8C05-5CDCD443B8C0}"/>
              </a:ext>
            </a:extLst>
          </p:cNvPr>
          <p:cNvCxnSpPr>
            <a:cxnSpLocks/>
          </p:cNvCxnSpPr>
          <p:nvPr/>
        </p:nvCxnSpPr>
        <p:spPr>
          <a:xfrm flipV="1">
            <a:off x="1705855" y="3357923"/>
            <a:ext cx="1867221" cy="104887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1767DD1-5FE6-4E4D-B7BD-F9ECD8E3038E}"/>
              </a:ext>
            </a:extLst>
          </p:cNvPr>
          <p:cNvCxnSpPr/>
          <p:nvPr/>
        </p:nvCxnSpPr>
        <p:spPr>
          <a:xfrm flipV="1">
            <a:off x="3133805" y="4737073"/>
            <a:ext cx="507146" cy="106039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A1C1E7D-8875-41B0-98A5-5551E4BAE27F}"/>
              </a:ext>
            </a:extLst>
          </p:cNvPr>
          <p:cNvCxnSpPr/>
          <p:nvPr/>
        </p:nvCxnSpPr>
        <p:spPr>
          <a:xfrm flipV="1">
            <a:off x="4824292" y="4977972"/>
            <a:ext cx="507146" cy="106039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2624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80607996-61FC-4597-BC2C-4862B451E37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44452"/>
            <a:ext cx="8229600" cy="504825"/>
          </a:xfrm>
          <a:prstGeom prst="rect">
            <a:avLst/>
          </a:prstGeom>
        </p:spPr>
        <p:txBody>
          <a:bodyPr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9pPr>
          </a:lstStyle>
          <a:p>
            <a:r>
              <a:rPr lang="de-DE" sz="2000" dirty="0"/>
              <a:t>Computerkartographie – </a:t>
            </a:r>
            <a:r>
              <a:rPr lang="de-DE" sz="2000" b="1" dirty="0"/>
              <a:t>(7) Digitalisierung und Kartierung</a:t>
            </a:r>
          </a:p>
        </p:txBody>
      </p:sp>
      <p:sp>
        <p:nvSpPr>
          <p:cNvPr id="6" name="Line 221">
            <a:extLst>
              <a:ext uri="{FF2B5EF4-FFF2-40B4-BE49-F238E27FC236}">
                <a16:creationId xmlns:a16="http://schemas.microsoft.com/office/drawing/2014/main" id="{C26AB196-2BD5-43E7-BE9F-36C7AC05D0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2" y="530225"/>
            <a:ext cx="8507413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graphicFrame>
        <p:nvGraphicFramePr>
          <p:cNvPr id="7" name="Group 378">
            <a:extLst>
              <a:ext uri="{FF2B5EF4-FFF2-40B4-BE49-F238E27FC236}">
                <a16:creationId xmlns:a16="http://schemas.microsoft.com/office/drawing/2014/main" id="{B5C9B6CC-D81B-4AD4-846C-E53D760A1A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1249577"/>
              </p:ext>
            </p:extLst>
          </p:nvPr>
        </p:nvGraphicFramePr>
        <p:xfrm>
          <a:off x="318294" y="835534"/>
          <a:ext cx="7988219" cy="4800600"/>
        </p:xfrm>
        <a:graphic>
          <a:graphicData uri="http://schemas.openxmlformats.org/drawingml/2006/table">
            <a:tbl>
              <a:tblPr/>
              <a:tblGrid>
                <a:gridCol w="18752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129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15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Arial" charset="0"/>
                        </a:rPr>
                        <a:t>Datum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15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Arial" charset="0"/>
                        </a:rPr>
                        <a:t>Thema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38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DE" sz="1150" b="0" i="0" u="none" strike="noStrike" cap="none" normalizeH="0" baseline="0" dirty="0">
                        <a:ln>
                          <a:noFill/>
                        </a:ln>
                        <a:solidFill>
                          <a:srgbClr val="003366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57188" marR="0" lvl="0" indent="-357188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1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Arial" charset="0"/>
                        </a:rPr>
                        <a:t>(1)	Einführung, Kursübersicht, Organisation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65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DE" sz="1150" b="0" i="0" u="none" strike="noStrike" cap="none" normalizeH="0" baseline="0" dirty="0">
                        <a:ln>
                          <a:noFill/>
                        </a:ln>
                        <a:solidFill>
                          <a:srgbClr val="003366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57188" marR="0" lvl="0" indent="-357188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1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Arial" charset="0"/>
                        </a:rPr>
                        <a:t>(2)    Datenmanagement und Rasterdaten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65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1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Arial" charset="0"/>
                        </a:rPr>
                        <a:t>24.5.2023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57188" marR="0" lvl="0" indent="-357188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1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Arial" charset="0"/>
                        </a:rPr>
                        <a:t>(3)    Vektordaten und Visualisierung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1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Arial" charset="0"/>
                        </a:rPr>
                        <a:t>24.5.2023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57188" marR="0" lvl="0" indent="-357188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1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Arial" charset="0"/>
                        </a:rPr>
                        <a:t>(4)    Schummerung und Höhenlinien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1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Arial" charset="0"/>
                        </a:rPr>
                        <a:t>29.6.2023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57188" marR="0" lvl="0" indent="-357188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1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Arial" charset="0"/>
                        </a:rPr>
                        <a:t>(5)    Projektionen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1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Arial" charset="0"/>
                        </a:rPr>
                        <a:t>06.07.2023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57188" marR="0" lvl="0" indent="-357188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1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Arial" charset="0"/>
                        </a:rPr>
                        <a:t>(6)    Drucklayout, Übersichtskarten, Linguistische (thematische) Karten, CSV-Format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354013" marR="0" lvl="0" indent="-354013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1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Arial" charset="0"/>
                        </a:rPr>
                        <a:t>06.07.2023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354013" marR="0" lvl="0" indent="-35401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1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Arial" charset="0"/>
                        </a:rPr>
                        <a:t>(7)    Digitalisierung </a:t>
                      </a:r>
                      <a:r>
                        <a:rPr kumimoji="0" lang="de-DE" sz="1150" b="0" i="0" u="none" strike="noStrike" cap="none" normalizeH="0" baseline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Arial" charset="0"/>
                        </a:rPr>
                        <a:t>und Kartierung</a:t>
                      </a:r>
                      <a:endParaRPr kumimoji="0" lang="de-DE" sz="1150" b="0" i="0" u="none" strike="noStrike" cap="none" normalizeH="0" baseline="0" dirty="0">
                        <a:ln>
                          <a:noFill/>
                        </a:ln>
                        <a:solidFill>
                          <a:srgbClr val="003366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DE" sz="1150" b="0" i="0" u="none" strike="noStrike" cap="none" normalizeH="0" baseline="0" dirty="0">
                        <a:ln>
                          <a:noFill/>
                        </a:ln>
                        <a:solidFill>
                          <a:srgbClr val="003366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57188" marR="0" lvl="0" indent="-357188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DE" sz="1150" b="0" i="0" u="none" strike="noStrike" cap="none" normalizeH="0" baseline="0" dirty="0">
                        <a:ln>
                          <a:noFill/>
                        </a:ln>
                        <a:solidFill>
                          <a:srgbClr val="003366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354013" marR="0" lvl="0" indent="-354013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DE" sz="1150" b="0" i="0" u="none" strike="noStrike" cap="none" normalizeH="0" baseline="0" dirty="0">
                        <a:ln>
                          <a:noFill/>
                        </a:ln>
                        <a:solidFill>
                          <a:srgbClr val="003366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54013" marR="0" lvl="0" indent="-35401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DE" sz="1150" b="0" i="0" u="none" strike="noStrike" cap="none" normalizeH="0" baseline="0" dirty="0">
                        <a:ln>
                          <a:noFill/>
                        </a:ln>
                        <a:solidFill>
                          <a:srgbClr val="003366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354013" marR="0" lvl="0" indent="-354013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DE" sz="1150" b="0" i="1" u="none" strike="noStrike" cap="none" normalizeH="0" baseline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54013" marR="0" lvl="0" indent="-35401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DE" sz="1150" b="0" i="1" u="none" strike="noStrike" cap="none" normalizeH="0" baseline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354013" marR="0" lvl="0" indent="-354013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DE" sz="1150" b="0" i="0" u="none" strike="noStrike" cap="none" normalizeH="0" baseline="0" dirty="0">
                        <a:ln>
                          <a:noFill/>
                        </a:ln>
                        <a:solidFill>
                          <a:srgbClr val="003366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54013" marR="0" lvl="0" indent="-35401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DE" sz="1150" b="0" i="0" u="none" strike="noStrike" cap="none" normalizeH="0" baseline="0" dirty="0">
                        <a:ln>
                          <a:noFill/>
                        </a:ln>
                        <a:solidFill>
                          <a:srgbClr val="003366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354013" marR="0" lvl="0" indent="-354013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DE" sz="1150" b="0" i="0" u="none" strike="noStrike" cap="none" normalizeH="0" baseline="0" dirty="0">
                        <a:ln>
                          <a:noFill/>
                        </a:ln>
                        <a:solidFill>
                          <a:srgbClr val="003366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54013" marR="0" lvl="0" indent="-35401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DE" sz="1150" b="0" i="0" u="none" strike="noStrike" cap="none" normalizeH="0" baseline="0" dirty="0">
                        <a:ln>
                          <a:noFill/>
                        </a:ln>
                        <a:solidFill>
                          <a:srgbClr val="003366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354013" marR="0" lvl="0" indent="-354013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DE" sz="1150" b="0" i="0" u="none" strike="noStrike" cap="none" normalizeH="0" baseline="0" dirty="0">
                        <a:ln>
                          <a:noFill/>
                        </a:ln>
                        <a:solidFill>
                          <a:srgbClr val="003366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54013" marR="0" lvl="0" indent="-35401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DE" sz="1150" b="0" i="0" u="none" strike="noStrike" cap="none" normalizeH="0" baseline="0" dirty="0">
                        <a:ln>
                          <a:noFill/>
                        </a:ln>
                        <a:solidFill>
                          <a:srgbClr val="003366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354013" marR="0" lvl="0" indent="-354013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DE" sz="1150" b="0" i="0" u="none" strike="noStrike" cap="none" normalizeH="0" baseline="0" dirty="0">
                        <a:ln>
                          <a:noFill/>
                        </a:ln>
                        <a:solidFill>
                          <a:srgbClr val="003366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54013" marR="0" lvl="0" indent="-35401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DE" sz="1150" b="0" i="0" u="none" strike="noStrike" cap="none" normalizeH="0" baseline="0" dirty="0">
                        <a:ln>
                          <a:noFill/>
                        </a:ln>
                        <a:solidFill>
                          <a:srgbClr val="003366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354013" marR="0" lvl="0" indent="-354013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DE" sz="1150" b="0" i="0" u="none" strike="noStrike" cap="none" normalizeH="0" baseline="0" dirty="0">
                        <a:ln>
                          <a:noFill/>
                        </a:ln>
                        <a:solidFill>
                          <a:srgbClr val="003366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54013" marR="0" lvl="0" indent="-35401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DE" sz="1150" b="0" i="0" u="none" strike="noStrike" cap="none" normalizeH="0" baseline="0" dirty="0">
                        <a:ln>
                          <a:noFill/>
                        </a:ln>
                        <a:solidFill>
                          <a:srgbClr val="003366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354013" marR="0" lvl="0" indent="-354013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DE" sz="1150" b="1" i="0" u="none" strike="noStrike" cap="none" normalizeH="0" baseline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54013" marR="0" lvl="0" indent="-35401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DE" sz="1150" b="1" i="0" u="none" strike="noStrike" cap="none" normalizeH="0" baseline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354013" marR="0" lvl="0" indent="-354013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DE" sz="1150" b="1" i="0" u="none" strike="noStrike" cap="none" normalizeH="0" baseline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54013" marR="0" lvl="0" indent="-35401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DE" sz="1150" b="1" i="0" u="none" strike="noStrike" cap="none" normalizeH="0" baseline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42028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80607996-61FC-4597-BC2C-4862B451E37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44452"/>
            <a:ext cx="8229600" cy="504825"/>
          </a:xfrm>
          <a:prstGeom prst="rect">
            <a:avLst/>
          </a:prstGeom>
        </p:spPr>
        <p:txBody>
          <a:bodyPr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9pPr>
          </a:lstStyle>
          <a:p>
            <a:r>
              <a:rPr lang="de-DE" sz="2000" dirty="0"/>
              <a:t>Computerkartographie – </a:t>
            </a:r>
            <a:r>
              <a:rPr lang="de-DE" sz="2000" b="1" dirty="0"/>
              <a:t>(7) Digitalisierung und Kartierung</a:t>
            </a:r>
          </a:p>
        </p:txBody>
      </p:sp>
      <p:sp>
        <p:nvSpPr>
          <p:cNvPr id="6" name="Line 221">
            <a:extLst>
              <a:ext uri="{FF2B5EF4-FFF2-40B4-BE49-F238E27FC236}">
                <a16:creationId xmlns:a16="http://schemas.microsoft.com/office/drawing/2014/main" id="{C26AB196-2BD5-43E7-BE9F-36C7AC05D0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2" y="530225"/>
            <a:ext cx="8507413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" name="Text Box 3">
            <a:extLst>
              <a:ext uri="{FF2B5EF4-FFF2-40B4-BE49-F238E27FC236}">
                <a16:creationId xmlns:a16="http://schemas.microsoft.com/office/drawing/2014/main" id="{A47DEC43-7FDC-47E4-9508-2A4F70E5BB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730252"/>
            <a:ext cx="85074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63538" indent="-187325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indent="-1588">
              <a:spcAft>
                <a:spcPct val="30000"/>
              </a:spcAft>
            </a:pPr>
            <a:r>
              <a:rPr lang="de-DE" b="1" dirty="0">
                <a:solidFill>
                  <a:srgbClr val="C00000"/>
                </a:solidFill>
              </a:rPr>
              <a:t>Plugins bei </a:t>
            </a:r>
            <a:r>
              <a:rPr lang="de-DE" b="1" dirty="0" err="1">
                <a:solidFill>
                  <a:srgbClr val="C00000"/>
                </a:solidFill>
              </a:rPr>
              <a:t>Qgis</a:t>
            </a:r>
            <a:endParaRPr lang="de-DE" dirty="0">
              <a:solidFill>
                <a:srgbClr val="C00000"/>
              </a:solidFill>
            </a:endParaRPr>
          </a:p>
        </p:txBody>
      </p:sp>
      <p:sp>
        <p:nvSpPr>
          <p:cNvPr id="18" name="Text Box 4">
            <a:extLst>
              <a:ext uri="{FF2B5EF4-FFF2-40B4-BE49-F238E27FC236}">
                <a16:creationId xmlns:a16="http://schemas.microsoft.com/office/drawing/2014/main" id="{DBD0B1E2-A820-4322-9E36-3252F3D216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85" y="1255517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b="1" dirty="0">
                <a:solidFill>
                  <a:srgbClr val="003366"/>
                </a:solidFill>
              </a:rPr>
              <a:t>„</a:t>
            </a:r>
            <a:r>
              <a:rPr lang="de-DE" b="1" dirty="0" err="1">
                <a:solidFill>
                  <a:srgbClr val="003366"/>
                </a:solidFill>
              </a:rPr>
              <a:t>QuickMap</a:t>
            </a:r>
            <a:r>
              <a:rPr lang="de-DE" b="1" dirty="0">
                <a:solidFill>
                  <a:srgbClr val="003366"/>
                </a:solidFill>
              </a:rPr>
              <a:t> Service“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E6E8E7B-E09F-4D54-B142-A32CC79432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489" y="1696749"/>
            <a:ext cx="7171021" cy="4350585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0F9C968-73D4-484F-89D7-79F6DE322634}"/>
              </a:ext>
            </a:extLst>
          </p:cNvPr>
          <p:cNvCxnSpPr/>
          <p:nvPr/>
        </p:nvCxnSpPr>
        <p:spPr>
          <a:xfrm flipV="1">
            <a:off x="2082373" y="1822256"/>
            <a:ext cx="507146" cy="106039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040FB08-3E37-4813-90AF-1CC7D9C0EE1C}"/>
              </a:ext>
            </a:extLst>
          </p:cNvPr>
          <p:cNvCxnSpPr>
            <a:cxnSpLocks/>
          </p:cNvCxnSpPr>
          <p:nvPr/>
        </p:nvCxnSpPr>
        <p:spPr>
          <a:xfrm flipH="1">
            <a:off x="3824295" y="2070026"/>
            <a:ext cx="886596" cy="35044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A87145E-0E31-45FE-B4C7-84DC54AC3DC4}"/>
              </a:ext>
            </a:extLst>
          </p:cNvPr>
          <p:cNvCxnSpPr>
            <a:cxnSpLocks/>
          </p:cNvCxnSpPr>
          <p:nvPr/>
        </p:nvCxnSpPr>
        <p:spPr>
          <a:xfrm flipH="1">
            <a:off x="4571999" y="2095448"/>
            <a:ext cx="138892" cy="39692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60B71E7-E63C-4A1C-988A-7E81EA03C0C6}"/>
              </a:ext>
            </a:extLst>
          </p:cNvPr>
          <p:cNvCxnSpPr>
            <a:cxnSpLocks/>
          </p:cNvCxnSpPr>
          <p:nvPr/>
        </p:nvCxnSpPr>
        <p:spPr>
          <a:xfrm flipH="1" flipV="1">
            <a:off x="1354743" y="2735517"/>
            <a:ext cx="374165" cy="80682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6284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80607996-61FC-4597-BC2C-4862B451E37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44452"/>
            <a:ext cx="8229600" cy="504825"/>
          </a:xfrm>
          <a:prstGeom prst="rect">
            <a:avLst/>
          </a:prstGeom>
        </p:spPr>
        <p:txBody>
          <a:bodyPr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9pPr>
          </a:lstStyle>
          <a:p>
            <a:r>
              <a:rPr lang="de-DE" sz="2000" dirty="0"/>
              <a:t>Computerkartographie – </a:t>
            </a:r>
            <a:r>
              <a:rPr lang="de-DE" sz="2000" b="1" dirty="0"/>
              <a:t>(7) Digitalisierung und Kartierung</a:t>
            </a:r>
          </a:p>
        </p:txBody>
      </p:sp>
      <p:sp>
        <p:nvSpPr>
          <p:cNvPr id="6" name="Line 221">
            <a:extLst>
              <a:ext uri="{FF2B5EF4-FFF2-40B4-BE49-F238E27FC236}">
                <a16:creationId xmlns:a16="http://schemas.microsoft.com/office/drawing/2014/main" id="{C26AB196-2BD5-43E7-BE9F-36C7AC05D0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2" y="530225"/>
            <a:ext cx="8507413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" name="Text Box 3">
            <a:extLst>
              <a:ext uri="{FF2B5EF4-FFF2-40B4-BE49-F238E27FC236}">
                <a16:creationId xmlns:a16="http://schemas.microsoft.com/office/drawing/2014/main" id="{A47DEC43-7FDC-47E4-9508-2A4F70E5BB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730252"/>
            <a:ext cx="85074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63538" indent="-187325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indent="-1588">
              <a:spcAft>
                <a:spcPct val="30000"/>
              </a:spcAft>
            </a:pPr>
            <a:r>
              <a:rPr lang="de-DE" b="1" dirty="0">
                <a:solidFill>
                  <a:srgbClr val="C00000"/>
                </a:solidFill>
              </a:rPr>
              <a:t>Übung – Orientierung auf Karten</a:t>
            </a:r>
            <a:endParaRPr lang="de-DE" dirty="0">
              <a:solidFill>
                <a:srgbClr val="C0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120A6D-26F3-4F66-BED2-644ECB0E5B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2215" y="2428155"/>
            <a:ext cx="4014426" cy="3531067"/>
          </a:xfrm>
          <a:prstGeom prst="rect">
            <a:avLst/>
          </a:prstGeom>
        </p:spPr>
      </p:pic>
      <p:sp>
        <p:nvSpPr>
          <p:cNvPr id="7" name="Text Box 4">
            <a:extLst>
              <a:ext uri="{FF2B5EF4-FFF2-40B4-BE49-F238E27FC236}">
                <a16:creationId xmlns:a16="http://schemas.microsoft.com/office/drawing/2014/main" id="{5CFF2F45-AD7B-49AA-BDB5-108790E9FB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85" y="1255517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Installieren Sie das Plugin „</a:t>
            </a:r>
            <a:r>
              <a:rPr lang="de-DE" dirty="0" err="1">
                <a:solidFill>
                  <a:srgbClr val="003366"/>
                </a:solidFill>
              </a:rPr>
              <a:t>QuickMap</a:t>
            </a:r>
            <a:r>
              <a:rPr lang="de-DE" dirty="0">
                <a:solidFill>
                  <a:srgbClr val="003366"/>
                </a:solidFill>
              </a:rPr>
              <a:t> Service“ in </a:t>
            </a:r>
            <a:r>
              <a:rPr lang="de-DE" dirty="0" err="1">
                <a:solidFill>
                  <a:srgbClr val="003366"/>
                </a:solidFill>
              </a:rPr>
              <a:t>Qgis</a:t>
            </a:r>
            <a:endParaRPr lang="de-DE" dirty="0">
              <a:solidFill>
                <a:srgbClr val="003366"/>
              </a:solidFill>
            </a:endParaRPr>
          </a:p>
        </p:txBody>
      </p:sp>
      <p:sp>
        <p:nvSpPr>
          <p:cNvPr id="8" name="Text Box 4">
            <a:extLst>
              <a:ext uri="{FF2B5EF4-FFF2-40B4-BE49-F238E27FC236}">
                <a16:creationId xmlns:a16="http://schemas.microsoft.com/office/drawing/2014/main" id="{0349CC3F-63BE-46EE-BB78-724B4D609E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85" y="1598735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Fügen Sie einen neuen Projekt die Hintergrundkarte „Google hybrid“ hinzu</a:t>
            </a:r>
          </a:p>
        </p:txBody>
      </p:sp>
      <p:sp>
        <p:nvSpPr>
          <p:cNvPr id="9" name="Text Box 4">
            <a:extLst>
              <a:ext uri="{FF2B5EF4-FFF2-40B4-BE49-F238E27FC236}">
                <a16:creationId xmlns:a16="http://schemas.microsoft.com/office/drawing/2014/main" id="{18464A86-A9AD-4D48-854A-1F121851F4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84" y="1941953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Suchen Sie Marburg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CEA80EA-1AAC-4CAB-AAA6-08923033D565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2896881" y="2495950"/>
            <a:ext cx="1814009" cy="1787997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3" name="Text Box 4">
            <a:extLst>
              <a:ext uri="{FF2B5EF4-FFF2-40B4-BE49-F238E27FC236}">
                <a16:creationId xmlns:a16="http://schemas.microsoft.com/office/drawing/2014/main" id="{5D1453A6-D0B7-4CA5-A009-60AA922502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84" y="2311284"/>
            <a:ext cx="243969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Wie heißt dieser Ort ?</a:t>
            </a:r>
          </a:p>
        </p:txBody>
      </p:sp>
      <p:sp>
        <p:nvSpPr>
          <p:cNvPr id="15" name="Text Box 4">
            <a:extLst>
              <a:ext uri="{FF2B5EF4-FFF2-40B4-BE49-F238E27FC236}">
                <a16:creationId xmlns:a16="http://schemas.microsoft.com/office/drawing/2014/main" id="{D66AD0CF-32FD-4304-89EB-601F26BC1D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538" y="2870573"/>
            <a:ext cx="2439697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Suchen Sie sich markante Orte und zoomen Sie dann in </a:t>
            </a:r>
            <a:r>
              <a:rPr lang="de-DE" dirty="0" err="1">
                <a:solidFill>
                  <a:srgbClr val="003366"/>
                </a:solidFill>
              </a:rPr>
              <a:t>Qgis</a:t>
            </a:r>
            <a:r>
              <a:rPr lang="de-DE" dirty="0">
                <a:solidFill>
                  <a:srgbClr val="003366"/>
                </a:solidFill>
              </a:rPr>
              <a:t> auf die Stelle bis der Ortsname sichtbar ist</a:t>
            </a:r>
          </a:p>
        </p:txBody>
      </p:sp>
    </p:spTree>
    <p:extLst>
      <p:ext uri="{BB962C8B-B14F-4D97-AF65-F5344CB8AC3E}">
        <p14:creationId xmlns:p14="http://schemas.microsoft.com/office/powerpoint/2010/main" val="3271748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3" grpId="0"/>
      <p:bldP spid="1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80607996-61FC-4597-BC2C-4862B451E37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44452"/>
            <a:ext cx="8229600" cy="504825"/>
          </a:xfrm>
          <a:prstGeom prst="rect">
            <a:avLst/>
          </a:prstGeom>
        </p:spPr>
        <p:txBody>
          <a:bodyPr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9pPr>
          </a:lstStyle>
          <a:p>
            <a:r>
              <a:rPr lang="de-DE" sz="2000" dirty="0"/>
              <a:t>Computerkartographie – </a:t>
            </a:r>
            <a:r>
              <a:rPr lang="de-DE" sz="2000" b="1" dirty="0"/>
              <a:t>(7) Digitalisierung und Kartierung</a:t>
            </a:r>
          </a:p>
        </p:txBody>
      </p:sp>
      <p:sp>
        <p:nvSpPr>
          <p:cNvPr id="6" name="Line 221">
            <a:extLst>
              <a:ext uri="{FF2B5EF4-FFF2-40B4-BE49-F238E27FC236}">
                <a16:creationId xmlns:a16="http://schemas.microsoft.com/office/drawing/2014/main" id="{C26AB196-2BD5-43E7-BE9F-36C7AC05D0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2" y="530225"/>
            <a:ext cx="8507413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" name="Text Box 3">
            <a:extLst>
              <a:ext uri="{FF2B5EF4-FFF2-40B4-BE49-F238E27FC236}">
                <a16:creationId xmlns:a16="http://schemas.microsoft.com/office/drawing/2014/main" id="{A47DEC43-7FDC-47E4-9508-2A4F70E5BB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730252"/>
            <a:ext cx="85074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63538" indent="-187325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indent="-1588">
              <a:spcAft>
                <a:spcPct val="30000"/>
              </a:spcAft>
            </a:pPr>
            <a:r>
              <a:rPr lang="de-DE" b="1" dirty="0">
                <a:solidFill>
                  <a:srgbClr val="C00000"/>
                </a:solidFill>
              </a:rPr>
              <a:t>Übung – Orientierung auf Karten</a:t>
            </a:r>
            <a:endParaRPr lang="de-DE" dirty="0">
              <a:solidFill>
                <a:srgbClr val="C0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120A6D-26F3-4F66-BED2-644ECB0E5B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2215" y="2428155"/>
            <a:ext cx="4014426" cy="3531067"/>
          </a:xfrm>
          <a:prstGeom prst="rect">
            <a:avLst/>
          </a:prstGeom>
        </p:spPr>
      </p:pic>
      <p:sp>
        <p:nvSpPr>
          <p:cNvPr id="7" name="Text Box 4">
            <a:extLst>
              <a:ext uri="{FF2B5EF4-FFF2-40B4-BE49-F238E27FC236}">
                <a16:creationId xmlns:a16="http://schemas.microsoft.com/office/drawing/2014/main" id="{5CFF2F45-AD7B-49AA-BDB5-108790E9FB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85" y="1255517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„Triangulation“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EF73D5A-2DC5-4775-BB7A-B573540DA1BE}"/>
              </a:ext>
            </a:extLst>
          </p:cNvPr>
          <p:cNvCxnSpPr/>
          <p:nvPr/>
        </p:nvCxnSpPr>
        <p:spPr>
          <a:xfrm flipV="1">
            <a:off x="3934225" y="3135086"/>
            <a:ext cx="184417" cy="190564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455065D-6CD0-43F3-B439-4DB745632AB5}"/>
              </a:ext>
            </a:extLst>
          </p:cNvPr>
          <p:cNvCxnSpPr>
            <a:cxnSpLocks/>
          </p:cNvCxnSpPr>
          <p:nvPr/>
        </p:nvCxnSpPr>
        <p:spPr>
          <a:xfrm flipH="1" flipV="1">
            <a:off x="4118643" y="3135087"/>
            <a:ext cx="653142" cy="1175656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1C60A9D-B5A3-4B3E-8355-128B5A3D90FA}"/>
              </a:ext>
            </a:extLst>
          </p:cNvPr>
          <p:cNvCxnSpPr>
            <a:cxnSpLocks/>
          </p:cNvCxnSpPr>
          <p:nvPr/>
        </p:nvCxnSpPr>
        <p:spPr>
          <a:xfrm flipV="1">
            <a:off x="3934225" y="4310743"/>
            <a:ext cx="837560" cy="729984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1" name="Text Box 4">
            <a:extLst>
              <a:ext uri="{FF2B5EF4-FFF2-40B4-BE49-F238E27FC236}">
                <a16:creationId xmlns:a16="http://schemas.microsoft.com/office/drawing/2014/main" id="{D3F42B1B-9FC3-499F-8891-18333E040A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85" y="1637590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Frankfurt (Großstadt) suchen</a:t>
            </a:r>
          </a:p>
        </p:txBody>
      </p:sp>
      <p:sp>
        <p:nvSpPr>
          <p:cNvPr id="22" name="Text Box 4">
            <a:extLst>
              <a:ext uri="{FF2B5EF4-FFF2-40B4-BE49-F238E27FC236}">
                <a16:creationId xmlns:a16="http://schemas.microsoft.com/office/drawing/2014/main" id="{A6FCAED1-7AEF-4899-8F14-399808819E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85" y="1965025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Nördlich Gießen, noch weiter Marburg</a:t>
            </a:r>
          </a:p>
        </p:txBody>
      </p:sp>
      <p:sp>
        <p:nvSpPr>
          <p:cNvPr id="23" name="Text Box 4">
            <a:extLst>
              <a:ext uri="{FF2B5EF4-FFF2-40B4-BE49-F238E27FC236}">
                <a16:creationId xmlns:a16="http://schemas.microsoft.com/office/drawing/2014/main" id="{B8D59813-761C-4BEE-8828-192D92D1E4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84" y="2292343"/>
            <a:ext cx="2462749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Etwa in der Mitte zwischen Frankfurt und Marburg um die halbe Länge Richtung Osten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088BA26-AFBB-4A80-BFF5-8AB49D850211}"/>
              </a:ext>
            </a:extLst>
          </p:cNvPr>
          <p:cNvCxnSpPr>
            <a:cxnSpLocks/>
          </p:cNvCxnSpPr>
          <p:nvPr/>
        </p:nvCxnSpPr>
        <p:spPr>
          <a:xfrm>
            <a:off x="2896881" y="2495950"/>
            <a:ext cx="1814009" cy="1787997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8315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1" grpId="0"/>
      <p:bldP spid="22" grpId="0"/>
      <p:bldP spid="2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80607996-61FC-4597-BC2C-4862B451E37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44452"/>
            <a:ext cx="8229600" cy="504825"/>
          </a:xfrm>
          <a:prstGeom prst="rect">
            <a:avLst/>
          </a:prstGeom>
        </p:spPr>
        <p:txBody>
          <a:bodyPr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9pPr>
          </a:lstStyle>
          <a:p>
            <a:r>
              <a:rPr lang="de-DE" sz="2000" dirty="0"/>
              <a:t>Computerkartographie – </a:t>
            </a:r>
            <a:r>
              <a:rPr lang="de-DE" sz="2000" b="1" dirty="0"/>
              <a:t>(7) Digitalisierung und Kartierung</a:t>
            </a:r>
          </a:p>
        </p:txBody>
      </p:sp>
      <p:sp>
        <p:nvSpPr>
          <p:cNvPr id="6" name="Line 221">
            <a:extLst>
              <a:ext uri="{FF2B5EF4-FFF2-40B4-BE49-F238E27FC236}">
                <a16:creationId xmlns:a16="http://schemas.microsoft.com/office/drawing/2014/main" id="{C26AB196-2BD5-43E7-BE9F-36C7AC05D0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2" y="530225"/>
            <a:ext cx="8507413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" name="Text Box 3">
            <a:extLst>
              <a:ext uri="{FF2B5EF4-FFF2-40B4-BE49-F238E27FC236}">
                <a16:creationId xmlns:a16="http://schemas.microsoft.com/office/drawing/2014/main" id="{A47DEC43-7FDC-47E4-9508-2A4F70E5BB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730252"/>
            <a:ext cx="85074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63538" indent="-187325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indent="-1588">
              <a:spcAft>
                <a:spcPct val="30000"/>
              </a:spcAft>
            </a:pPr>
            <a:r>
              <a:rPr lang="de-DE" b="1" dirty="0">
                <a:solidFill>
                  <a:srgbClr val="C00000"/>
                </a:solidFill>
              </a:rPr>
              <a:t>Übung – Orientierung auf Karten</a:t>
            </a:r>
            <a:endParaRPr lang="de-DE" dirty="0">
              <a:solidFill>
                <a:srgbClr val="C0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120A6D-26F3-4F66-BED2-644ECB0E5B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2215" y="2428155"/>
            <a:ext cx="4014426" cy="3531067"/>
          </a:xfrm>
          <a:prstGeom prst="rect">
            <a:avLst/>
          </a:prstGeom>
        </p:spPr>
      </p:pic>
      <p:sp>
        <p:nvSpPr>
          <p:cNvPr id="7" name="Text Box 4">
            <a:extLst>
              <a:ext uri="{FF2B5EF4-FFF2-40B4-BE49-F238E27FC236}">
                <a16:creationId xmlns:a16="http://schemas.microsoft.com/office/drawing/2014/main" id="{5CFF2F45-AD7B-49AA-BDB5-108790E9FB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84" y="1938134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„Zwischen Schotten und </a:t>
            </a:r>
            <a:r>
              <a:rPr lang="de-DE" dirty="0" err="1">
                <a:solidFill>
                  <a:srgbClr val="003366"/>
                </a:solidFill>
              </a:rPr>
              <a:t>Budingen</a:t>
            </a:r>
            <a:r>
              <a:rPr lang="de-DE" dirty="0">
                <a:solidFill>
                  <a:srgbClr val="003366"/>
                </a:solidFill>
              </a:rPr>
              <a:t>“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EF73D5A-2DC5-4775-BB7A-B573540DA1BE}"/>
              </a:ext>
            </a:extLst>
          </p:cNvPr>
          <p:cNvCxnSpPr>
            <a:cxnSpLocks/>
          </p:cNvCxnSpPr>
          <p:nvPr/>
        </p:nvCxnSpPr>
        <p:spPr>
          <a:xfrm flipV="1">
            <a:off x="4780047" y="4049486"/>
            <a:ext cx="0" cy="46309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9A9CD87-C03F-4DE9-9151-9511F5210DA5}"/>
              </a:ext>
            </a:extLst>
          </p:cNvPr>
          <p:cNvCxnSpPr/>
          <p:nvPr/>
        </p:nvCxnSpPr>
        <p:spPr>
          <a:xfrm flipV="1">
            <a:off x="3934225" y="3135086"/>
            <a:ext cx="184417" cy="190564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ECFF0B7-7210-486E-82D3-C330750AB690}"/>
              </a:ext>
            </a:extLst>
          </p:cNvPr>
          <p:cNvCxnSpPr>
            <a:cxnSpLocks/>
          </p:cNvCxnSpPr>
          <p:nvPr/>
        </p:nvCxnSpPr>
        <p:spPr>
          <a:xfrm flipH="1" flipV="1">
            <a:off x="4118643" y="3135087"/>
            <a:ext cx="653142" cy="1175656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46F416D-D039-4791-95B5-C057596083B2}"/>
              </a:ext>
            </a:extLst>
          </p:cNvPr>
          <p:cNvCxnSpPr>
            <a:cxnSpLocks/>
          </p:cNvCxnSpPr>
          <p:nvPr/>
        </p:nvCxnSpPr>
        <p:spPr>
          <a:xfrm flipV="1">
            <a:off x="3934225" y="4310743"/>
            <a:ext cx="837560" cy="729984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0E9C00FF-1899-4459-A17F-B2EA1A3C1DCE}"/>
              </a:ext>
            </a:extLst>
          </p:cNvPr>
          <p:cNvSpPr/>
          <p:nvPr/>
        </p:nvSpPr>
        <p:spPr>
          <a:xfrm>
            <a:off x="4356670" y="3873777"/>
            <a:ext cx="768403" cy="814507"/>
          </a:xfrm>
          <a:prstGeom prst="ellipse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Text Box 4">
            <a:extLst>
              <a:ext uri="{FF2B5EF4-FFF2-40B4-BE49-F238E27FC236}">
                <a16:creationId xmlns:a16="http://schemas.microsoft.com/office/drawing/2014/main" id="{67AF5EFA-F079-45E8-82BE-E4E91A757A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85" y="1637590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In dem Bereich liegt der gesuchte Ort</a:t>
            </a:r>
          </a:p>
        </p:txBody>
      </p:sp>
    </p:spTree>
    <p:extLst>
      <p:ext uri="{BB962C8B-B14F-4D97-AF65-F5344CB8AC3E}">
        <p14:creationId xmlns:p14="http://schemas.microsoft.com/office/powerpoint/2010/main" val="2752580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 animBg="1"/>
      <p:bldP spid="1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80607996-61FC-4597-BC2C-4862B451E37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44452"/>
            <a:ext cx="8229600" cy="504825"/>
          </a:xfrm>
          <a:prstGeom prst="rect">
            <a:avLst/>
          </a:prstGeom>
        </p:spPr>
        <p:txBody>
          <a:bodyPr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9pPr>
          </a:lstStyle>
          <a:p>
            <a:r>
              <a:rPr lang="de-DE" sz="2000" dirty="0"/>
              <a:t>Computerkartographie – </a:t>
            </a:r>
            <a:r>
              <a:rPr lang="de-DE" sz="2000" b="1" dirty="0"/>
              <a:t>(7) Digitalisierung und Kartierung</a:t>
            </a:r>
          </a:p>
        </p:txBody>
      </p:sp>
      <p:sp>
        <p:nvSpPr>
          <p:cNvPr id="6" name="Line 221">
            <a:extLst>
              <a:ext uri="{FF2B5EF4-FFF2-40B4-BE49-F238E27FC236}">
                <a16:creationId xmlns:a16="http://schemas.microsoft.com/office/drawing/2014/main" id="{C26AB196-2BD5-43E7-BE9F-36C7AC05D0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2" y="530225"/>
            <a:ext cx="8507413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" name="Text Box 3">
            <a:extLst>
              <a:ext uri="{FF2B5EF4-FFF2-40B4-BE49-F238E27FC236}">
                <a16:creationId xmlns:a16="http://schemas.microsoft.com/office/drawing/2014/main" id="{A47DEC43-7FDC-47E4-9508-2A4F70E5BB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730252"/>
            <a:ext cx="85074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63538" indent="-187325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indent="-1588">
              <a:spcAft>
                <a:spcPct val="30000"/>
              </a:spcAft>
            </a:pPr>
            <a:r>
              <a:rPr lang="de-DE" b="1" dirty="0">
                <a:solidFill>
                  <a:srgbClr val="C00000"/>
                </a:solidFill>
              </a:rPr>
              <a:t>Übung – Räumliche Orientierung</a:t>
            </a:r>
            <a:endParaRPr lang="de-DE" dirty="0">
              <a:solidFill>
                <a:srgbClr val="C00000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52F7514-9C76-45B9-8C9A-71A6EAA9FF8A}"/>
              </a:ext>
            </a:extLst>
          </p:cNvPr>
          <p:cNvSpPr/>
          <p:nvPr/>
        </p:nvSpPr>
        <p:spPr>
          <a:xfrm>
            <a:off x="1506070" y="5341701"/>
            <a:ext cx="690026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https://drive.google.com/drive/folders/1-EvMFsfsyHeu_Bpg1697Baw1hDXOkDZZ?usp=sharing</a:t>
            </a:r>
          </a:p>
        </p:txBody>
      </p:sp>
    </p:spTree>
    <p:extLst>
      <p:ext uri="{BB962C8B-B14F-4D97-AF65-F5344CB8AC3E}">
        <p14:creationId xmlns:p14="http://schemas.microsoft.com/office/powerpoint/2010/main" val="3990037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80607996-61FC-4597-BC2C-4862B451E37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44452"/>
            <a:ext cx="8229600" cy="504825"/>
          </a:xfrm>
          <a:prstGeom prst="rect">
            <a:avLst/>
          </a:prstGeom>
        </p:spPr>
        <p:txBody>
          <a:bodyPr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9pPr>
          </a:lstStyle>
          <a:p>
            <a:r>
              <a:rPr lang="de-DE" sz="2000" dirty="0"/>
              <a:t>Computerkartographie – </a:t>
            </a:r>
            <a:r>
              <a:rPr lang="de-DE" sz="2000" b="1" dirty="0"/>
              <a:t>(7) Digitalisierung und Kartierung</a:t>
            </a:r>
          </a:p>
        </p:txBody>
      </p:sp>
      <p:sp>
        <p:nvSpPr>
          <p:cNvPr id="6" name="Line 221">
            <a:extLst>
              <a:ext uri="{FF2B5EF4-FFF2-40B4-BE49-F238E27FC236}">
                <a16:creationId xmlns:a16="http://schemas.microsoft.com/office/drawing/2014/main" id="{C26AB196-2BD5-43E7-BE9F-36C7AC05D0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2" y="530225"/>
            <a:ext cx="8507413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" name="Text Box 3">
            <a:extLst>
              <a:ext uri="{FF2B5EF4-FFF2-40B4-BE49-F238E27FC236}">
                <a16:creationId xmlns:a16="http://schemas.microsoft.com/office/drawing/2014/main" id="{A47DEC43-7FDC-47E4-9508-2A4F70E5BB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730252"/>
            <a:ext cx="85074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63538" indent="-187325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indent="-1588">
              <a:spcAft>
                <a:spcPct val="30000"/>
              </a:spcAft>
            </a:pPr>
            <a:r>
              <a:rPr lang="de-DE" b="1" dirty="0">
                <a:solidFill>
                  <a:srgbClr val="C00000"/>
                </a:solidFill>
              </a:rPr>
              <a:t>Übung – Räumliche Orientierung</a:t>
            </a:r>
            <a:endParaRPr lang="de-DE" dirty="0">
              <a:solidFill>
                <a:srgbClr val="C00000"/>
              </a:solidFill>
            </a:endParaRPr>
          </a:p>
        </p:txBody>
      </p:sp>
      <p:sp>
        <p:nvSpPr>
          <p:cNvPr id="7" name="Text Box 4">
            <a:extLst>
              <a:ext uri="{FF2B5EF4-FFF2-40B4-BE49-F238E27FC236}">
                <a16:creationId xmlns:a16="http://schemas.microsoft.com/office/drawing/2014/main" id="{6493026B-01CB-4D7A-A233-F8E69B7D78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85" y="1637590"/>
            <a:ext cx="850741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Erstellen Sie ein neuen </a:t>
            </a:r>
            <a:r>
              <a:rPr lang="de-DE" dirty="0" err="1">
                <a:solidFill>
                  <a:srgbClr val="003366"/>
                </a:solidFill>
              </a:rPr>
              <a:t>Qgis</a:t>
            </a:r>
            <a:r>
              <a:rPr lang="de-DE" dirty="0">
                <a:solidFill>
                  <a:srgbClr val="003366"/>
                </a:solidFill>
              </a:rPr>
              <a:t> Projekt und laden Sie die „Google </a:t>
            </a:r>
            <a:r>
              <a:rPr lang="de-DE" dirty="0" err="1">
                <a:solidFill>
                  <a:srgbClr val="003366"/>
                </a:solidFill>
              </a:rPr>
              <a:t>Satellite</a:t>
            </a:r>
            <a:r>
              <a:rPr lang="de-DE" dirty="0">
                <a:solidFill>
                  <a:srgbClr val="003366"/>
                </a:solidFill>
              </a:rPr>
              <a:t>“ und „Google Hybrid“ Hintergrundkarten</a:t>
            </a:r>
          </a:p>
        </p:txBody>
      </p:sp>
      <p:sp>
        <p:nvSpPr>
          <p:cNvPr id="9" name="Text Box 4">
            <a:extLst>
              <a:ext uri="{FF2B5EF4-FFF2-40B4-BE49-F238E27FC236}">
                <a16:creationId xmlns:a16="http://schemas.microsoft.com/office/drawing/2014/main" id="{2F7A2794-C1B4-4211-AF0F-C08B4A310A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85" y="2283921"/>
            <a:ext cx="850741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Die Opening Szene von „Die Purpurnen Flüsse“ wurde östlich der Ortschaft „</a:t>
            </a:r>
            <a:r>
              <a:rPr lang="de-DE" dirty="0" err="1">
                <a:solidFill>
                  <a:srgbClr val="003366"/>
                </a:solidFill>
              </a:rPr>
              <a:t>Avrieux</a:t>
            </a:r>
            <a:r>
              <a:rPr lang="de-DE" dirty="0">
                <a:solidFill>
                  <a:srgbClr val="003366"/>
                </a:solidFill>
              </a:rPr>
              <a:t>“ gedreht</a:t>
            </a:r>
          </a:p>
        </p:txBody>
      </p:sp>
      <p:sp>
        <p:nvSpPr>
          <p:cNvPr id="10" name="Text Box 4">
            <a:extLst>
              <a:ext uri="{FF2B5EF4-FFF2-40B4-BE49-F238E27FC236}">
                <a16:creationId xmlns:a16="http://schemas.microsoft.com/office/drawing/2014/main" id="{568CD823-4F89-41E2-A399-E07F7383C3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84" y="2930252"/>
            <a:ext cx="850741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Suchen Sie „</a:t>
            </a:r>
            <a:r>
              <a:rPr lang="de-DE" dirty="0" err="1">
                <a:solidFill>
                  <a:srgbClr val="003366"/>
                </a:solidFill>
              </a:rPr>
              <a:t>Avrieux</a:t>
            </a:r>
            <a:r>
              <a:rPr lang="de-DE" dirty="0">
                <a:solidFill>
                  <a:srgbClr val="003366"/>
                </a:solidFill>
              </a:rPr>
              <a:t>“ in Google und überlegen Sie sich markante Orientierungspunkte (</a:t>
            </a:r>
            <a:r>
              <a:rPr lang="de-DE" dirty="0" err="1">
                <a:solidFill>
                  <a:srgbClr val="003366"/>
                </a:solidFill>
              </a:rPr>
              <a:t>zB</a:t>
            </a:r>
            <a:r>
              <a:rPr lang="de-DE" dirty="0">
                <a:solidFill>
                  <a:srgbClr val="003366"/>
                </a:solidFill>
              </a:rPr>
              <a:t> Nähe von größeren Städten)</a:t>
            </a:r>
          </a:p>
        </p:txBody>
      </p:sp>
      <p:sp>
        <p:nvSpPr>
          <p:cNvPr id="11" name="Text Box 4">
            <a:extLst>
              <a:ext uri="{FF2B5EF4-FFF2-40B4-BE49-F238E27FC236}">
                <a16:creationId xmlns:a16="http://schemas.microsoft.com/office/drawing/2014/main" id="{5B54D786-FA93-499B-BBD5-C7CE0273A5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83" y="3604583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Finden Sie „</a:t>
            </a:r>
            <a:r>
              <a:rPr lang="de-DE" dirty="0" err="1">
                <a:solidFill>
                  <a:srgbClr val="003366"/>
                </a:solidFill>
              </a:rPr>
              <a:t>Avrieux</a:t>
            </a:r>
            <a:r>
              <a:rPr lang="de-DE" dirty="0">
                <a:solidFill>
                  <a:srgbClr val="003366"/>
                </a:solidFill>
              </a:rPr>
              <a:t>“ auf der Hintergrundkarte „Google hybrid“</a:t>
            </a:r>
          </a:p>
        </p:txBody>
      </p:sp>
      <p:sp>
        <p:nvSpPr>
          <p:cNvPr id="12" name="Text Box 4">
            <a:extLst>
              <a:ext uri="{FF2B5EF4-FFF2-40B4-BE49-F238E27FC236}">
                <a16:creationId xmlns:a16="http://schemas.microsoft.com/office/drawing/2014/main" id="{4C358580-3B9C-4788-B648-19EDB7F628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83" y="4066248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Erstellen Sie einen Punkt Layer sowie einen Linien Layer</a:t>
            </a:r>
          </a:p>
        </p:txBody>
      </p:sp>
      <p:sp>
        <p:nvSpPr>
          <p:cNvPr id="13" name="Text Box 4">
            <a:extLst>
              <a:ext uri="{FF2B5EF4-FFF2-40B4-BE49-F238E27FC236}">
                <a16:creationId xmlns:a16="http://schemas.microsoft.com/office/drawing/2014/main" id="{14B40C8A-15FA-4F51-8433-ED98ADD74C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83" y="4527913"/>
            <a:ext cx="850741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Digitalisieren Sie den Weg, den Jean-Reno mit dem Auto fährt vom Wehr bis zum Parkplatz bei der Schlucht</a:t>
            </a:r>
          </a:p>
        </p:txBody>
      </p:sp>
      <p:sp>
        <p:nvSpPr>
          <p:cNvPr id="15" name="Text Box 4">
            <a:extLst>
              <a:ext uri="{FF2B5EF4-FFF2-40B4-BE49-F238E27FC236}">
                <a16:creationId xmlns:a16="http://schemas.microsoft.com/office/drawing/2014/main" id="{DB52B095-84EF-465C-A0F6-BEEA34A65B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83" y="5220410"/>
            <a:ext cx="850741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Wechseln Sie zu „Google Satellit“ um die Landschaft ohne Beschriftungen zu sehen</a:t>
            </a:r>
          </a:p>
        </p:txBody>
      </p:sp>
    </p:spTree>
    <p:extLst>
      <p:ext uri="{BB962C8B-B14F-4D97-AF65-F5344CB8AC3E}">
        <p14:creationId xmlns:p14="http://schemas.microsoft.com/office/powerpoint/2010/main" val="4227471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0" grpId="0"/>
      <p:bldP spid="11" grpId="0"/>
      <p:bldP spid="12" grpId="0"/>
      <p:bldP spid="13" grpId="0"/>
      <p:bldP spid="1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80607996-61FC-4597-BC2C-4862B451E37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44452"/>
            <a:ext cx="8229600" cy="504825"/>
          </a:xfrm>
          <a:prstGeom prst="rect">
            <a:avLst/>
          </a:prstGeom>
        </p:spPr>
        <p:txBody>
          <a:bodyPr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9pPr>
          </a:lstStyle>
          <a:p>
            <a:r>
              <a:rPr lang="de-DE" sz="2000" dirty="0"/>
              <a:t>Computerkartographie – </a:t>
            </a:r>
            <a:r>
              <a:rPr lang="de-DE" sz="2000" b="1" dirty="0"/>
              <a:t>(7) Digitalisierung und Kartierung</a:t>
            </a:r>
          </a:p>
        </p:txBody>
      </p:sp>
      <p:sp>
        <p:nvSpPr>
          <p:cNvPr id="6" name="Line 221">
            <a:extLst>
              <a:ext uri="{FF2B5EF4-FFF2-40B4-BE49-F238E27FC236}">
                <a16:creationId xmlns:a16="http://schemas.microsoft.com/office/drawing/2014/main" id="{C26AB196-2BD5-43E7-BE9F-36C7AC05D0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2" y="530225"/>
            <a:ext cx="8507413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" name="Text Box 3">
            <a:extLst>
              <a:ext uri="{FF2B5EF4-FFF2-40B4-BE49-F238E27FC236}">
                <a16:creationId xmlns:a16="http://schemas.microsoft.com/office/drawing/2014/main" id="{A47DEC43-7FDC-47E4-9508-2A4F70E5BB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730252"/>
            <a:ext cx="85074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63538" indent="-187325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indent="-1588">
              <a:spcAft>
                <a:spcPct val="30000"/>
              </a:spcAft>
            </a:pPr>
            <a:r>
              <a:rPr lang="de-DE" b="1" dirty="0">
                <a:solidFill>
                  <a:srgbClr val="C00000"/>
                </a:solidFill>
              </a:rPr>
              <a:t>Übung – Räumliche Orientierung</a:t>
            </a:r>
            <a:endParaRPr lang="de-DE" dirty="0">
              <a:solidFill>
                <a:srgbClr val="C00000"/>
              </a:solidFill>
            </a:endParaRPr>
          </a:p>
        </p:txBody>
      </p:sp>
      <p:sp>
        <p:nvSpPr>
          <p:cNvPr id="7" name="Text Box 4">
            <a:extLst>
              <a:ext uri="{FF2B5EF4-FFF2-40B4-BE49-F238E27FC236}">
                <a16:creationId xmlns:a16="http://schemas.microsoft.com/office/drawing/2014/main" id="{6493026B-01CB-4D7A-A233-F8E69B7D78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126800"/>
            <a:ext cx="850741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Verorten Sie die folgenden Orte: Wehr, Ruine, Straßen-Abzweigung, Parkplatz bei der Schlucht und Wasserfall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3803140-460C-45B1-90C0-835E164076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529" y="4144268"/>
            <a:ext cx="3526187" cy="198348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D6874B8-E94F-4FB1-A656-C4475AB8EE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529" y="1802966"/>
            <a:ext cx="3526187" cy="198348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5A02096-5F91-493A-8E3B-ABB01D2085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0852" y="4144268"/>
            <a:ext cx="3526187" cy="198348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E66A58C-7D98-4DAF-8C7E-8CD58C77261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0850" y="1819131"/>
            <a:ext cx="3526189" cy="1983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264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80607996-61FC-4597-BC2C-4862B451E37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44452"/>
            <a:ext cx="8229600" cy="504825"/>
          </a:xfrm>
          <a:prstGeom prst="rect">
            <a:avLst/>
          </a:prstGeom>
        </p:spPr>
        <p:txBody>
          <a:bodyPr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9pPr>
          </a:lstStyle>
          <a:p>
            <a:r>
              <a:rPr lang="de-DE" sz="2000" dirty="0"/>
              <a:t>Computerkartographie – </a:t>
            </a:r>
            <a:r>
              <a:rPr lang="de-DE" sz="2000" b="1" dirty="0"/>
              <a:t>(7) Digitalisierung und Kartierung</a:t>
            </a:r>
          </a:p>
        </p:txBody>
      </p:sp>
      <p:sp>
        <p:nvSpPr>
          <p:cNvPr id="6" name="Line 221">
            <a:extLst>
              <a:ext uri="{FF2B5EF4-FFF2-40B4-BE49-F238E27FC236}">
                <a16:creationId xmlns:a16="http://schemas.microsoft.com/office/drawing/2014/main" id="{C26AB196-2BD5-43E7-BE9F-36C7AC05D0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2" y="530225"/>
            <a:ext cx="8507413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" name="Text Box 3">
            <a:extLst>
              <a:ext uri="{FF2B5EF4-FFF2-40B4-BE49-F238E27FC236}">
                <a16:creationId xmlns:a16="http://schemas.microsoft.com/office/drawing/2014/main" id="{A47DEC43-7FDC-47E4-9508-2A4F70E5BB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730252"/>
            <a:ext cx="85074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63538" indent="-187325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indent="-1588">
              <a:spcAft>
                <a:spcPct val="30000"/>
              </a:spcAft>
            </a:pPr>
            <a:r>
              <a:rPr lang="de-DE" b="1" dirty="0">
                <a:solidFill>
                  <a:srgbClr val="C00000"/>
                </a:solidFill>
              </a:rPr>
              <a:t>Übung – Räumliche Orientierung</a:t>
            </a:r>
            <a:endParaRPr lang="de-DE" dirty="0">
              <a:solidFill>
                <a:srgbClr val="C0000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23AD7FF-C166-4AB5-9ADB-8C4A77241B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294" y="1177050"/>
            <a:ext cx="7115411" cy="5031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441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80607996-61FC-4597-BC2C-4862B451E37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44452"/>
            <a:ext cx="8229600" cy="504825"/>
          </a:xfrm>
          <a:prstGeom prst="rect">
            <a:avLst/>
          </a:prstGeom>
        </p:spPr>
        <p:txBody>
          <a:bodyPr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9pPr>
          </a:lstStyle>
          <a:p>
            <a:r>
              <a:rPr lang="de-DE" sz="2000" dirty="0"/>
              <a:t>Computerkartographie – </a:t>
            </a:r>
            <a:r>
              <a:rPr lang="de-DE" sz="2000" b="1" dirty="0"/>
              <a:t>(7) Digitalisierung und Kartierung</a:t>
            </a:r>
          </a:p>
        </p:txBody>
      </p:sp>
      <p:sp>
        <p:nvSpPr>
          <p:cNvPr id="6" name="Line 221">
            <a:extLst>
              <a:ext uri="{FF2B5EF4-FFF2-40B4-BE49-F238E27FC236}">
                <a16:creationId xmlns:a16="http://schemas.microsoft.com/office/drawing/2014/main" id="{C26AB196-2BD5-43E7-BE9F-36C7AC05D0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2" y="530225"/>
            <a:ext cx="8507413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" name="Text Box 3">
            <a:extLst>
              <a:ext uri="{FF2B5EF4-FFF2-40B4-BE49-F238E27FC236}">
                <a16:creationId xmlns:a16="http://schemas.microsoft.com/office/drawing/2014/main" id="{A47DEC43-7FDC-47E4-9508-2A4F70E5BB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730252"/>
            <a:ext cx="85074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63538" indent="-187325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indent="-1588">
              <a:spcAft>
                <a:spcPct val="30000"/>
              </a:spcAft>
            </a:pPr>
            <a:r>
              <a:rPr lang="de-DE" b="1" dirty="0">
                <a:solidFill>
                  <a:srgbClr val="C00000"/>
                </a:solidFill>
              </a:rPr>
              <a:t>Digitalisierung</a:t>
            </a:r>
            <a:endParaRPr lang="de-DE" dirty="0">
              <a:solidFill>
                <a:srgbClr val="C00000"/>
              </a:solidFill>
            </a:endParaRPr>
          </a:p>
        </p:txBody>
      </p:sp>
      <p:sp>
        <p:nvSpPr>
          <p:cNvPr id="11" name="Text Box 4">
            <a:extLst>
              <a:ext uri="{FF2B5EF4-FFF2-40B4-BE49-F238E27FC236}">
                <a16:creationId xmlns:a16="http://schemas.microsoft.com/office/drawing/2014/main" id="{D705D97F-87BD-4971-AD98-23B4A6E625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79" y="1579071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Hinzufügen von Punkten, Linien und Polygonen bereits vorhandener Layer</a:t>
            </a:r>
          </a:p>
        </p:txBody>
      </p:sp>
      <p:sp>
        <p:nvSpPr>
          <p:cNvPr id="12" name="Text Box 6">
            <a:extLst>
              <a:ext uri="{FF2B5EF4-FFF2-40B4-BE49-F238E27FC236}">
                <a16:creationId xmlns:a16="http://schemas.microsoft.com/office/drawing/2014/main" id="{D5C0FE1C-0C12-4341-8D20-82593B8618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74" y="1873644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algn="just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Erstellen von neuen </a:t>
            </a:r>
            <a:r>
              <a:rPr lang="de-DE" dirty="0" err="1">
                <a:solidFill>
                  <a:srgbClr val="003366"/>
                </a:solidFill>
              </a:rPr>
              <a:t>Layern</a:t>
            </a:r>
            <a:r>
              <a:rPr lang="de-DE" dirty="0">
                <a:solidFill>
                  <a:srgbClr val="003366"/>
                </a:solidFill>
              </a:rPr>
              <a:t>.</a:t>
            </a:r>
          </a:p>
        </p:txBody>
      </p:sp>
      <p:sp>
        <p:nvSpPr>
          <p:cNvPr id="18" name="Text Box 4">
            <a:extLst>
              <a:ext uri="{FF2B5EF4-FFF2-40B4-BE49-F238E27FC236}">
                <a16:creationId xmlns:a16="http://schemas.microsoft.com/office/drawing/2014/main" id="{DBD0B1E2-A820-4322-9E36-3252F3D216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85" y="1255517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b="1" dirty="0">
                <a:solidFill>
                  <a:srgbClr val="003366"/>
                </a:solidFill>
              </a:rPr>
              <a:t>Erstellen neuer Features</a:t>
            </a:r>
          </a:p>
        </p:txBody>
      </p:sp>
      <p:sp>
        <p:nvSpPr>
          <p:cNvPr id="14" name="Text Box 6">
            <a:extLst>
              <a:ext uri="{FF2B5EF4-FFF2-40B4-BE49-F238E27FC236}">
                <a16:creationId xmlns:a16="http://schemas.microsoft.com/office/drawing/2014/main" id="{CB334DDC-BBE1-4F4E-B40E-0DC392A5C7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73" y="2401528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algn="just">
              <a:spcAft>
                <a:spcPct val="30000"/>
              </a:spcAft>
            </a:pPr>
            <a:r>
              <a:rPr lang="de-DE" dirty="0">
                <a:solidFill>
                  <a:schemeClr val="accent6">
                    <a:lumMod val="75000"/>
                  </a:schemeClr>
                </a:solidFill>
              </a:rPr>
              <a:t>Punkte – </a:t>
            </a:r>
            <a:r>
              <a:rPr lang="de-DE" dirty="0" err="1">
                <a:solidFill>
                  <a:schemeClr val="accent6">
                    <a:lumMod val="75000"/>
                  </a:schemeClr>
                </a:solidFill>
              </a:rPr>
              <a:t>zB</a:t>
            </a:r>
            <a:r>
              <a:rPr lang="de-DE" dirty="0">
                <a:solidFill>
                  <a:schemeClr val="accent6">
                    <a:lumMod val="75000"/>
                  </a:schemeClr>
                </a:solidFill>
              </a:rPr>
              <a:t> Orte</a:t>
            </a:r>
          </a:p>
        </p:txBody>
      </p:sp>
      <p:sp>
        <p:nvSpPr>
          <p:cNvPr id="13" name="Text Box 6">
            <a:extLst>
              <a:ext uri="{FF2B5EF4-FFF2-40B4-BE49-F238E27FC236}">
                <a16:creationId xmlns:a16="http://schemas.microsoft.com/office/drawing/2014/main" id="{EBCF5DDC-7BE1-48E0-A574-1B14598C4C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73" y="2740270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algn="just">
              <a:spcAft>
                <a:spcPct val="30000"/>
              </a:spcAft>
            </a:pPr>
            <a:r>
              <a:rPr lang="de-DE" dirty="0">
                <a:solidFill>
                  <a:schemeClr val="accent6">
                    <a:lumMod val="75000"/>
                  </a:schemeClr>
                </a:solidFill>
              </a:rPr>
              <a:t>Linien – </a:t>
            </a:r>
            <a:r>
              <a:rPr lang="de-DE" dirty="0" err="1">
                <a:solidFill>
                  <a:schemeClr val="accent6">
                    <a:lumMod val="75000"/>
                  </a:schemeClr>
                </a:solidFill>
              </a:rPr>
              <a:t>zB</a:t>
            </a:r>
            <a:r>
              <a:rPr lang="de-DE" dirty="0">
                <a:solidFill>
                  <a:schemeClr val="accent6">
                    <a:lumMod val="75000"/>
                  </a:schemeClr>
                </a:solidFill>
              </a:rPr>
              <a:t> Grenze von Sprachphänomenen</a:t>
            </a:r>
          </a:p>
        </p:txBody>
      </p:sp>
      <p:sp>
        <p:nvSpPr>
          <p:cNvPr id="16" name="Text Box 6">
            <a:extLst>
              <a:ext uri="{FF2B5EF4-FFF2-40B4-BE49-F238E27FC236}">
                <a16:creationId xmlns:a16="http://schemas.microsoft.com/office/drawing/2014/main" id="{A92615D7-460C-4631-BEC3-F01EE078BB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73" y="3079012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algn="just">
              <a:spcAft>
                <a:spcPct val="30000"/>
              </a:spcAft>
            </a:pPr>
            <a:r>
              <a:rPr lang="de-DE" dirty="0">
                <a:solidFill>
                  <a:schemeClr val="accent6">
                    <a:lumMod val="75000"/>
                  </a:schemeClr>
                </a:solidFill>
              </a:rPr>
              <a:t>Polygone – </a:t>
            </a:r>
            <a:r>
              <a:rPr lang="de-DE" dirty="0" err="1">
                <a:solidFill>
                  <a:schemeClr val="accent6">
                    <a:lumMod val="75000"/>
                  </a:schemeClr>
                </a:solidFill>
              </a:rPr>
              <a:t>zB</a:t>
            </a:r>
            <a:r>
              <a:rPr lang="de-DE" dirty="0">
                <a:solidFill>
                  <a:schemeClr val="accent6">
                    <a:lumMod val="75000"/>
                  </a:schemeClr>
                </a:solidFill>
              </a:rPr>
              <a:t> Ausdehnung von Sprachphänomenen</a:t>
            </a:r>
          </a:p>
        </p:txBody>
      </p:sp>
      <p:sp>
        <p:nvSpPr>
          <p:cNvPr id="19" name="Text Box 6">
            <a:extLst>
              <a:ext uri="{FF2B5EF4-FFF2-40B4-BE49-F238E27FC236}">
                <a16:creationId xmlns:a16="http://schemas.microsoft.com/office/drawing/2014/main" id="{BF3CED58-13CA-45FD-9D03-6EAA6AEB37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73" y="3635733"/>
            <a:ext cx="8507413" cy="10064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algn="just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Duplizieren von vorhandenen </a:t>
            </a:r>
            <a:r>
              <a:rPr lang="de-DE" dirty="0" err="1">
                <a:solidFill>
                  <a:srgbClr val="003366"/>
                </a:solidFill>
              </a:rPr>
              <a:t>Layern</a:t>
            </a:r>
            <a:r>
              <a:rPr lang="de-DE" dirty="0">
                <a:solidFill>
                  <a:srgbClr val="003366"/>
                </a:solidFill>
              </a:rPr>
              <a:t>.</a:t>
            </a:r>
          </a:p>
          <a:p>
            <a:pPr marL="1588" algn="just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Besonders Hilfreich um </a:t>
            </a:r>
            <a:r>
              <a:rPr lang="de-DE" dirty="0" err="1">
                <a:solidFill>
                  <a:srgbClr val="003366"/>
                </a:solidFill>
              </a:rPr>
              <a:t>zB</a:t>
            </a:r>
            <a:r>
              <a:rPr lang="de-DE" dirty="0">
                <a:solidFill>
                  <a:srgbClr val="003366"/>
                </a:solidFill>
              </a:rPr>
              <a:t> verschiedene Designs zu speichern oder als „</a:t>
            </a:r>
            <a:r>
              <a:rPr lang="de-DE" dirty="0" err="1">
                <a:solidFill>
                  <a:srgbClr val="003366"/>
                </a:solidFill>
              </a:rPr>
              <a:t>workaround</a:t>
            </a:r>
            <a:r>
              <a:rPr lang="de-DE" dirty="0">
                <a:solidFill>
                  <a:srgbClr val="003366"/>
                </a:solidFill>
              </a:rPr>
              <a:t>“ um </a:t>
            </a:r>
            <a:r>
              <a:rPr lang="de-DE" dirty="0" err="1">
                <a:solidFill>
                  <a:srgbClr val="003366"/>
                </a:solidFill>
              </a:rPr>
              <a:t>zB</a:t>
            </a:r>
            <a:r>
              <a:rPr lang="de-DE" dirty="0">
                <a:solidFill>
                  <a:srgbClr val="003366"/>
                </a:solidFill>
              </a:rPr>
              <a:t> mehrere Beschriftungen für denselben Layer zu erzeugen.</a:t>
            </a:r>
          </a:p>
        </p:txBody>
      </p:sp>
    </p:spTree>
    <p:extLst>
      <p:ext uri="{BB962C8B-B14F-4D97-AF65-F5344CB8AC3E}">
        <p14:creationId xmlns:p14="http://schemas.microsoft.com/office/powerpoint/2010/main" val="216822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8" grpId="0"/>
      <p:bldP spid="14" grpId="0"/>
      <p:bldP spid="13" grpId="0"/>
      <p:bldP spid="16" grpId="0"/>
      <p:bldP spid="1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80607996-61FC-4597-BC2C-4862B451E37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44452"/>
            <a:ext cx="8229600" cy="504825"/>
          </a:xfrm>
          <a:prstGeom prst="rect">
            <a:avLst/>
          </a:prstGeom>
        </p:spPr>
        <p:txBody>
          <a:bodyPr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9pPr>
          </a:lstStyle>
          <a:p>
            <a:r>
              <a:rPr lang="de-DE" sz="2000" dirty="0"/>
              <a:t>Computerkartographie – </a:t>
            </a:r>
            <a:r>
              <a:rPr lang="de-DE" sz="2000" b="1" dirty="0"/>
              <a:t>(7) Digitalisierung und Kartierung</a:t>
            </a:r>
          </a:p>
        </p:txBody>
      </p:sp>
      <p:sp>
        <p:nvSpPr>
          <p:cNvPr id="6" name="Line 221">
            <a:extLst>
              <a:ext uri="{FF2B5EF4-FFF2-40B4-BE49-F238E27FC236}">
                <a16:creationId xmlns:a16="http://schemas.microsoft.com/office/drawing/2014/main" id="{C26AB196-2BD5-43E7-BE9F-36C7AC05D0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2" y="530225"/>
            <a:ext cx="8507413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" name="Text Box 3">
            <a:extLst>
              <a:ext uri="{FF2B5EF4-FFF2-40B4-BE49-F238E27FC236}">
                <a16:creationId xmlns:a16="http://schemas.microsoft.com/office/drawing/2014/main" id="{A47DEC43-7FDC-47E4-9508-2A4F70E5BB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730252"/>
            <a:ext cx="85074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63538" indent="-187325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indent="-1588">
              <a:spcAft>
                <a:spcPct val="30000"/>
              </a:spcAft>
            </a:pPr>
            <a:r>
              <a:rPr lang="de-DE" b="1" dirty="0">
                <a:solidFill>
                  <a:srgbClr val="C00000"/>
                </a:solidFill>
              </a:rPr>
              <a:t>Digitalisierung</a:t>
            </a:r>
            <a:endParaRPr lang="de-DE" dirty="0">
              <a:solidFill>
                <a:srgbClr val="C00000"/>
              </a:solidFill>
            </a:endParaRPr>
          </a:p>
        </p:txBody>
      </p:sp>
      <p:sp>
        <p:nvSpPr>
          <p:cNvPr id="18" name="Text Box 4">
            <a:extLst>
              <a:ext uri="{FF2B5EF4-FFF2-40B4-BE49-F238E27FC236}">
                <a16:creationId xmlns:a16="http://schemas.microsoft.com/office/drawing/2014/main" id="{DBD0B1E2-A820-4322-9E36-3252F3D216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85" y="1255517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b="1" dirty="0">
                <a:solidFill>
                  <a:srgbClr val="003366"/>
                </a:solidFill>
              </a:rPr>
              <a:t>Bearbeiten von </a:t>
            </a:r>
            <a:r>
              <a:rPr lang="de-DE" b="1" dirty="0" err="1">
                <a:solidFill>
                  <a:srgbClr val="003366"/>
                </a:solidFill>
              </a:rPr>
              <a:t>Layern</a:t>
            </a:r>
            <a:endParaRPr lang="de-DE" b="1" dirty="0">
              <a:solidFill>
                <a:srgbClr val="003366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4E70458-A992-4100-9EAC-B8C27E4FD5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2958" y="2232903"/>
            <a:ext cx="6201640" cy="1562318"/>
          </a:xfrm>
          <a:prstGeom prst="rect">
            <a:avLst/>
          </a:prstGeom>
        </p:spPr>
      </p:pic>
      <p:sp>
        <p:nvSpPr>
          <p:cNvPr id="15" name="Text Box 4">
            <a:extLst>
              <a:ext uri="{FF2B5EF4-FFF2-40B4-BE49-F238E27FC236}">
                <a16:creationId xmlns:a16="http://schemas.microsoft.com/office/drawing/2014/main" id="{2794F435-5A16-4ECB-8B0F-CEEEE3633A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85" y="1625989"/>
            <a:ext cx="220149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„</a:t>
            </a:r>
            <a:r>
              <a:rPr lang="de-DE" dirty="0" err="1">
                <a:solidFill>
                  <a:srgbClr val="003366"/>
                </a:solidFill>
              </a:rPr>
              <a:t>Editing</a:t>
            </a:r>
            <a:r>
              <a:rPr lang="de-DE" dirty="0">
                <a:solidFill>
                  <a:srgbClr val="003366"/>
                </a:solidFill>
              </a:rPr>
              <a:t>“ aktivieren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3D8A040-A379-4CEB-9808-D90B70FF8C93}"/>
              </a:ext>
            </a:extLst>
          </p:cNvPr>
          <p:cNvCxnSpPr/>
          <p:nvPr/>
        </p:nvCxnSpPr>
        <p:spPr>
          <a:xfrm>
            <a:off x="2566467" y="1905640"/>
            <a:ext cx="2766252" cy="120639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7" name="Text Box 4">
            <a:extLst>
              <a:ext uri="{FF2B5EF4-FFF2-40B4-BE49-F238E27FC236}">
                <a16:creationId xmlns:a16="http://schemas.microsoft.com/office/drawing/2014/main" id="{0AE6B216-4E55-4A42-839E-B1BB48CDC0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85" y="3795221"/>
            <a:ext cx="465845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Nun kann der Layer bearbeitet werden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25AD5E5-6DFB-4078-A629-F4D2F54A19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2615" y="4231232"/>
            <a:ext cx="5914286" cy="18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935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5" grpId="0"/>
      <p:bldP spid="1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80607996-61FC-4597-BC2C-4862B451E37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44452"/>
            <a:ext cx="8229600" cy="504825"/>
          </a:xfrm>
          <a:prstGeom prst="rect">
            <a:avLst/>
          </a:prstGeom>
        </p:spPr>
        <p:txBody>
          <a:bodyPr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9pPr>
          </a:lstStyle>
          <a:p>
            <a:r>
              <a:rPr lang="de-DE" sz="2000" dirty="0"/>
              <a:t>Computerkartographie – </a:t>
            </a:r>
            <a:r>
              <a:rPr lang="de-DE" sz="2000" b="1" dirty="0"/>
              <a:t>(7) Digitalisierung und Kartierung</a:t>
            </a:r>
          </a:p>
        </p:txBody>
      </p:sp>
      <p:sp>
        <p:nvSpPr>
          <p:cNvPr id="6" name="Line 221">
            <a:extLst>
              <a:ext uri="{FF2B5EF4-FFF2-40B4-BE49-F238E27FC236}">
                <a16:creationId xmlns:a16="http://schemas.microsoft.com/office/drawing/2014/main" id="{C26AB196-2BD5-43E7-BE9F-36C7AC05D0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2" y="530225"/>
            <a:ext cx="8507413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" name="Text Box 3">
            <a:extLst>
              <a:ext uri="{FF2B5EF4-FFF2-40B4-BE49-F238E27FC236}">
                <a16:creationId xmlns:a16="http://schemas.microsoft.com/office/drawing/2014/main" id="{A47DEC43-7FDC-47E4-9508-2A4F70E5BB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730252"/>
            <a:ext cx="85074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63538" indent="-187325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indent="-1588">
              <a:spcAft>
                <a:spcPct val="30000"/>
              </a:spcAft>
            </a:pPr>
            <a:r>
              <a:rPr lang="de-DE" b="1" dirty="0">
                <a:solidFill>
                  <a:srgbClr val="C00000"/>
                </a:solidFill>
              </a:rPr>
              <a:t>Übung – Digitalisieren</a:t>
            </a:r>
            <a:endParaRPr lang="de-DE" dirty="0">
              <a:solidFill>
                <a:srgbClr val="C00000"/>
              </a:solidFill>
            </a:endParaRPr>
          </a:p>
        </p:txBody>
      </p:sp>
      <p:sp>
        <p:nvSpPr>
          <p:cNvPr id="11" name="Text Box 4">
            <a:extLst>
              <a:ext uri="{FF2B5EF4-FFF2-40B4-BE49-F238E27FC236}">
                <a16:creationId xmlns:a16="http://schemas.microsoft.com/office/drawing/2014/main" id="{D705D97F-87BD-4971-AD98-23B4A6E625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9" y="2055481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Aktivieren Sie das „</a:t>
            </a:r>
            <a:r>
              <a:rPr lang="de-DE" dirty="0" err="1">
                <a:solidFill>
                  <a:srgbClr val="003366"/>
                </a:solidFill>
              </a:rPr>
              <a:t>Editing</a:t>
            </a:r>
            <a:r>
              <a:rPr lang="de-DE" dirty="0">
                <a:solidFill>
                  <a:srgbClr val="003366"/>
                </a:solidFill>
              </a:rPr>
              <a:t>“</a:t>
            </a:r>
          </a:p>
        </p:txBody>
      </p:sp>
      <p:sp>
        <p:nvSpPr>
          <p:cNvPr id="12" name="Text Box 6">
            <a:extLst>
              <a:ext uri="{FF2B5EF4-FFF2-40B4-BE49-F238E27FC236}">
                <a16:creationId xmlns:a16="http://schemas.microsoft.com/office/drawing/2014/main" id="{D5C0FE1C-0C12-4341-8D20-82593B8618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4" y="2350054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algn="just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Markieren Sie Punkte (</a:t>
            </a:r>
            <a:r>
              <a:rPr lang="de-DE" dirty="0" err="1">
                <a:solidFill>
                  <a:srgbClr val="003366"/>
                </a:solidFill>
              </a:rPr>
              <a:t>zB</a:t>
            </a:r>
            <a:r>
              <a:rPr lang="de-DE" dirty="0">
                <a:solidFill>
                  <a:srgbClr val="003366"/>
                </a:solidFill>
              </a:rPr>
              <a:t> die Cluster außerhalb des deutschen Reichs)</a:t>
            </a:r>
          </a:p>
        </p:txBody>
      </p:sp>
      <p:sp>
        <p:nvSpPr>
          <p:cNvPr id="18" name="Text Box 4">
            <a:extLst>
              <a:ext uri="{FF2B5EF4-FFF2-40B4-BE49-F238E27FC236}">
                <a16:creationId xmlns:a16="http://schemas.microsoft.com/office/drawing/2014/main" id="{DBD0B1E2-A820-4322-9E36-3252F3D216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15" y="1731927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Laden Sie den </a:t>
            </a:r>
            <a:r>
              <a:rPr lang="de-DE" dirty="0" err="1">
                <a:solidFill>
                  <a:srgbClr val="003366"/>
                </a:solidFill>
              </a:rPr>
              <a:t>Punktlayer</a:t>
            </a:r>
            <a:r>
              <a:rPr lang="de-DE" dirty="0">
                <a:solidFill>
                  <a:srgbClr val="003366"/>
                </a:solidFill>
              </a:rPr>
              <a:t> „wenkerort2.shp“</a:t>
            </a:r>
          </a:p>
        </p:txBody>
      </p:sp>
      <p:sp>
        <p:nvSpPr>
          <p:cNvPr id="8" name="Text Box 6">
            <a:extLst>
              <a:ext uri="{FF2B5EF4-FFF2-40B4-BE49-F238E27FC236}">
                <a16:creationId xmlns:a16="http://schemas.microsoft.com/office/drawing/2014/main" id="{DEACA270-C620-428C-9077-30ADEE6D8B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3" y="2722253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algn="just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Löschen Sie diese Punkte durch „Delete </a:t>
            </a:r>
            <a:r>
              <a:rPr lang="de-DE" dirty="0" err="1">
                <a:solidFill>
                  <a:srgbClr val="003366"/>
                </a:solidFill>
              </a:rPr>
              <a:t>selected</a:t>
            </a:r>
            <a:r>
              <a:rPr lang="de-DE" dirty="0">
                <a:solidFill>
                  <a:srgbClr val="003366"/>
                </a:solidFill>
              </a:rPr>
              <a:t>“ oder mit der „</a:t>
            </a:r>
            <a:r>
              <a:rPr lang="de-DE" dirty="0" err="1">
                <a:solidFill>
                  <a:srgbClr val="003366"/>
                </a:solidFill>
              </a:rPr>
              <a:t>Entf</a:t>
            </a:r>
            <a:r>
              <a:rPr lang="de-DE" dirty="0">
                <a:solidFill>
                  <a:srgbClr val="003366"/>
                </a:solidFill>
              </a:rPr>
              <a:t>“ Taste</a:t>
            </a:r>
          </a:p>
        </p:txBody>
      </p:sp>
      <p:sp>
        <p:nvSpPr>
          <p:cNvPr id="9" name="Text Box 6">
            <a:extLst>
              <a:ext uri="{FF2B5EF4-FFF2-40B4-BE49-F238E27FC236}">
                <a16:creationId xmlns:a16="http://schemas.microsoft.com/office/drawing/2014/main" id="{C13E0274-CBF1-47BC-8819-5DD85A7860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3104326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algn="just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Selektieren Sie beliebige Punkte und verschieben Sie diese mit „Move </a:t>
            </a:r>
            <a:r>
              <a:rPr lang="de-DE" dirty="0" err="1">
                <a:solidFill>
                  <a:srgbClr val="003366"/>
                </a:solidFill>
              </a:rPr>
              <a:t>features</a:t>
            </a:r>
            <a:r>
              <a:rPr lang="de-DE" dirty="0">
                <a:solidFill>
                  <a:srgbClr val="003366"/>
                </a:solidFill>
              </a:rPr>
              <a:t>“</a:t>
            </a:r>
          </a:p>
        </p:txBody>
      </p:sp>
      <p:sp>
        <p:nvSpPr>
          <p:cNvPr id="10" name="Text Box 6">
            <a:extLst>
              <a:ext uri="{FF2B5EF4-FFF2-40B4-BE49-F238E27FC236}">
                <a16:creationId xmlns:a16="http://schemas.microsoft.com/office/drawing/2014/main" id="{F0EB2A05-2778-4E74-8182-B581313F23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3831715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algn="just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Digitalisieren Sie neue Features mit „Add </a:t>
            </a:r>
            <a:r>
              <a:rPr lang="de-DE" dirty="0" err="1">
                <a:solidFill>
                  <a:srgbClr val="003366"/>
                </a:solidFill>
              </a:rPr>
              <a:t>features</a:t>
            </a:r>
            <a:r>
              <a:rPr lang="de-DE" dirty="0">
                <a:solidFill>
                  <a:srgbClr val="003366"/>
                </a:solidFill>
              </a:rPr>
              <a:t>“</a:t>
            </a:r>
          </a:p>
        </p:txBody>
      </p:sp>
      <p:sp>
        <p:nvSpPr>
          <p:cNvPr id="13" name="Text Box 4">
            <a:extLst>
              <a:ext uri="{FF2B5EF4-FFF2-40B4-BE49-F238E27FC236}">
                <a16:creationId xmlns:a16="http://schemas.microsoft.com/office/drawing/2014/main" id="{3C184282-4065-458A-9CE3-D1BC31F612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323127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b="1" dirty="0">
                <a:solidFill>
                  <a:srgbClr val="003366"/>
                </a:solidFill>
              </a:rPr>
              <a:t>Bearbeiten von </a:t>
            </a:r>
            <a:r>
              <a:rPr lang="de-DE" b="1" dirty="0" err="1">
                <a:solidFill>
                  <a:srgbClr val="003366"/>
                </a:solidFill>
              </a:rPr>
              <a:t>Layern</a:t>
            </a:r>
            <a:endParaRPr lang="de-DE" b="1" dirty="0">
              <a:solidFill>
                <a:srgbClr val="0033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6244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8" grpId="0"/>
      <p:bldP spid="8" grpId="0"/>
      <p:bldP spid="9" grpId="0"/>
      <p:bldP spid="10" grpId="0"/>
      <p:bldP spid="1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80607996-61FC-4597-BC2C-4862B451E37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44452"/>
            <a:ext cx="8229600" cy="504825"/>
          </a:xfrm>
          <a:prstGeom prst="rect">
            <a:avLst/>
          </a:prstGeom>
        </p:spPr>
        <p:txBody>
          <a:bodyPr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9pPr>
          </a:lstStyle>
          <a:p>
            <a:r>
              <a:rPr lang="de-DE" sz="2000" dirty="0"/>
              <a:t>Computerkartographie – </a:t>
            </a:r>
            <a:r>
              <a:rPr lang="de-DE" sz="2000" b="1" dirty="0"/>
              <a:t>(7) Digitalisierung und Kartierung</a:t>
            </a:r>
          </a:p>
        </p:txBody>
      </p:sp>
      <p:sp>
        <p:nvSpPr>
          <p:cNvPr id="6" name="Line 221">
            <a:extLst>
              <a:ext uri="{FF2B5EF4-FFF2-40B4-BE49-F238E27FC236}">
                <a16:creationId xmlns:a16="http://schemas.microsoft.com/office/drawing/2014/main" id="{C26AB196-2BD5-43E7-BE9F-36C7AC05D0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2" y="530225"/>
            <a:ext cx="8507413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" name="Text Box 3">
            <a:extLst>
              <a:ext uri="{FF2B5EF4-FFF2-40B4-BE49-F238E27FC236}">
                <a16:creationId xmlns:a16="http://schemas.microsoft.com/office/drawing/2014/main" id="{A47DEC43-7FDC-47E4-9508-2A4F70E5BB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730252"/>
            <a:ext cx="85074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63538" indent="-187325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indent="-1588">
              <a:spcAft>
                <a:spcPct val="30000"/>
              </a:spcAft>
            </a:pPr>
            <a:r>
              <a:rPr lang="de-DE" b="1" dirty="0">
                <a:solidFill>
                  <a:srgbClr val="C00000"/>
                </a:solidFill>
              </a:rPr>
              <a:t>Digitalisierung</a:t>
            </a:r>
            <a:endParaRPr lang="de-DE" dirty="0">
              <a:solidFill>
                <a:srgbClr val="C00000"/>
              </a:solidFill>
            </a:endParaRPr>
          </a:p>
        </p:txBody>
      </p:sp>
      <p:sp>
        <p:nvSpPr>
          <p:cNvPr id="18" name="Text Box 4">
            <a:extLst>
              <a:ext uri="{FF2B5EF4-FFF2-40B4-BE49-F238E27FC236}">
                <a16:creationId xmlns:a16="http://schemas.microsoft.com/office/drawing/2014/main" id="{DBD0B1E2-A820-4322-9E36-3252F3D216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1236177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b="1" dirty="0">
                <a:solidFill>
                  <a:srgbClr val="003366"/>
                </a:solidFill>
              </a:rPr>
              <a:t>Erstellen von </a:t>
            </a:r>
            <a:r>
              <a:rPr lang="de-DE" b="1" dirty="0" err="1">
                <a:solidFill>
                  <a:srgbClr val="003366"/>
                </a:solidFill>
              </a:rPr>
              <a:t>Layern</a:t>
            </a:r>
            <a:endParaRPr lang="de-DE" b="1" dirty="0">
              <a:solidFill>
                <a:srgbClr val="003366"/>
              </a:solidFill>
            </a:endParaRPr>
          </a:p>
        </p:txBody>
      </p:sp>
      <p:sp>
        <p:nvSpPr>
          <p:cNvPr id="15" name="Text Box 4">
            <a:extLst>
              <a:ext uri="{FF2B5EF4-FFF2-40B4-BE49-F238E27FC236}">
                <a16:creationId xmlns:a16="http://schemas.microsoft.com/office/drawing/2014/main" id="{2794F435-5A16-4ECB-8B0F-CEEEE3633A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84" y="1625989"/>
            <a:ext cx="637392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Reiter „Layer“ -&gt; </a:t>
            </a:r>
            <a:r>
              <a:rPr lang="de-DE" dirty="0" err="1">
                <a:solidFill>
                  <a:srgbClr val="003366"/>
                </a:solidFill>
              </a:rPr>
              <a:t>create</a:t>
            </a:r>
            <a:r>
              <a:rPr lang="de-DE" dirty="0">
                <a:solidFill>
                  <a:srgbClr val="003366"/>
                </a:solidFill>
              </a:rPr>
              <a:t> Layer -&gt; </a:t>
            </a:r>
            <a:r>
              <a:rPr lang="de-DE" dirty="0" err="1">
                <a:solidFill>
                  <a:srgbClr val="003366"/>
                </a:solidFill>
              </a:rPr>
              <a:t>new</a:t>
            </a:r>
            <a:r>
              <a:rPr lang="de-DE" dirty="0">
                <a:solidFill>
                  <a:srgbClr val="003366"/>
                </a:solidFill>
              </a:rPr>
              <a:t> </a:t>
            </a:r>
            <a:r>
              <a:rPr lang="de-DE" dirty="0" err="1">
                <a:solidFill>
                  <a:srgbClr val="003366"/>
                </a:solidFill>
              </a:rPr>
              <a:t>shapefile</a:t>
            </a:r>
            <a:r>
              <a:rPr lang="de-DE" dirty="0">
                <a:solidFill>
                  <a:srgbClr val="003366"/>
                </a:solidFill>
              </a:rPr>
              <a:t> Layer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B9A0287-D5A7-431B-B4FC-D29E7EA48F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0318" y="2153873"/>
            <a:ext cx="4086435" cy="3690774"/>
          </a:xfrm>
          <a:prstGeom prst="rect">
            <a:avLst/>
          </a:prstGeom>
        </p:spPr>
      </p:pic>
      <p:sp>
        <p:nvSpPr>
          <p:cNvPr id="13" name="Text Box 4">
            <a:extLst>
              <a:ext uri="{FF2B5EF4-FFF2-40B4-BE49-F238E27FC236}">
                <a16:creationId xmlns:a16="http://schemas.microsoft.com/office/drawing/2014/main" id="{7F27D512-ABCF-4901-B568-02EA5988A7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85" y="2192728"/>
            <a:ext cx="3592302" cy="7294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Pfad und Name angeben</a:t>
            </a:r>
          </a:p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Geometrie wählen</a:t>
            </a:r>
          </a:p>
        </p:txBody>
      </p:sp>
      <p:sp>
        <p:nvSpPr>
          <p:cNvPr id="14" name="Text Box 4">
            <a:extLst>
              <a:ext uri="{FF2B5EF4-FFF2-40B4-BE49-F238E27FC236}">
                <a16:creationId xmlns:a16="http://schemas.microsoft.com/office/drawing/2014/main" id="{677ED3EB-8757-4A93-851D-BC0BB06037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84" y="2990587"/>
            <a:ext cx="359230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Wichtig: Das CRS angeben!</a:t>
            </a:r>
          </a:p>
        </p:txBody>
      </p:sp>
      <p:sp>
        <p:nvSpPr>
          <p:cNvPr id="16" name="Text Box 4">
            <a:extLst>
              <a:ext uri="{FF2B5EF4-FFF2-40B4-BE49-F238E27FC236}">
                <a16:creationId xmlns:a16="http://schemas.microsoft.com/office/drawing/2014/main" id="{D89EEB9D-4DB4-4A88-969A-E28A40415E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84" y="3359919"/>
            <a:ext cx="3592302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Achtung! Per </a:t>
            </a:r>
            <a:r>
              <a:rPr lang="de-DE" dirty="0" err="1">
                <a:solidFill>
                  <a:srgbClr val="003366"/>
                </a:solidFill>
              </a:rPr>
              <a:t>default</a:t>
            </a:r>
            <a:r>
              <a:rPr lang="de-DE" dirty="0">
                <a:solidFill>
                  <a:srgbClr val="003366"/>
                </a:solidFill>
              </a:rPr>
              <a:t> wird das CRS aus dem „on </a:t>
            </a:r>
            <a:r>
              <a:rPr lang="de-DE" dirty="0" err="1">
                <a:solidFill>
                  <a:srgbClr val="003366"/>
                </a:solidFill>
              </a:rPr>
              <a:t>the</a:t>
            </a:r>
            <a:r>
              <a:rPr lang="de-DE" dirty="0">
                <a:solidFill>
                  <a:srgbClr val="003366"/>
                </a:solidFill>
              </a:rPr>
              <a:t> </a:t>
            </a:r>
            <a:r>
              <a:rPr lang="de-DE" dirty="0" err="1">
                <a:solidFill>
                  <a:srgbClr val="003366"/>
                </a:solidFill>
              </a:rPr>
              <a:t>fly</a:t>
            </a:r>
            <a:r>
              <a:rPr lang="de-DE" dirty="0">
                <a:solidFill>
                  <a:srgbClr val="003366"/>
                </a:solidFill>
              </a:rPr>
              <a:t>“ verwendet</a:t>
            </a:r>
          </a:p>
        </p:txBody>
      </p:sp>
      <p:sp>
        <p:nvSpPr>
          <p:cNvPr id="19" name="Text Box 4">
            <a:extLst>
              <a:ext uri="{FF2B5EF4-FFF2-40B4-BE49-F238E27FC236}">
                <a16:creationId xmlns:a16="http://schemas.microsoft.com/office/drawing/2014/main" id="{E223441D-78F1-416C-9CC9-9A2506F8A0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84" y="4355185"/>
            <a:ext cx="3592302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Die Attributtabelle kann auch später modifiziert und erweitern werden.</a:t>
            </a:r>
          </a:p>
        </p:txBody>
      </p:sp>
    </p:spTree>
    <p:extLst>
      <p:ext uri="{BB962C8B-B14F-4D97-AF65-F5344CB8AC3E}">
        <p14:creationId xmlns:p14="http://schemas.microsoft.com/office/powerpoint/2010/main" val="419989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5" grpId="0"/>
      <p:bldP spid="13" grpId="0"/>
      <p:bldP spid="14" grpId="0"/>
      <p:bldP spid="16" grpId="0"/>
      <p:bldP spid="1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80607996-61FC-4597-BC2C-4862B451E37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44452"/>
            <a:ext cx="8229600" cy="504825"/>
          </a:xfrm>
          <a:prstGeom prst="rect">
            <a:avLst/>
          </a:prstGeom>
        </p:spPr>
        <p:txBody>
          <a:bodyPr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9pPr>
          </a:lstStyle>
          <a:p>
            <a:r>
              <a:rPr lang="de-DE" sz="2000" dirty="0"/>
              <a:t>Computerkartographie – </a:t>
            </a:r>
            <a:r>
              <a:rPr lang="de-DE" sz="2000" b="1" dirty="0"/>
              <a:t>(7) Digitalisierung und Kartierung</a:t>
            </a:r>
          </a:p>
        </p:txBody>
      </p:sp>
      <p:sp>
        <p:nvSpPr>
          <p:cNvPr id="6" name="Line 221">
            <a:extLst>
              <a:ext uri="{FF2B5EF4-FFF2-40B4-BE49-F238E27FC236}">
                <a16:creationId xmlns:a16="http://schemas.microsoft.com/office/drawing/2014/main" id="{C26AB196-2BD5-43E7-BE9F-36C7AC05D0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2" y="530225"/>
            <a:ext cx="8507413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" name="Text Box 3">
            <a:extLst>
              <a:ext uri="{FF2B5EF4-FFF2-40B4-BE49-F238E27FC236}">
                <a16:creationId xmlns:a16="http://schemas.microsoft.com/office/drawing/2014/main" id="{A47DEC43-7FDC-47E4-9508-2A4F70E5BB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730252"/>
            <a:ext cx="85074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63538" indent="-187325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indent="-1588">
              <a:spcAft>
                <a:spcPct val="30000"/>
              </a:spcAft>
            </a:pPr>
            <a:r>
              <a:rPr lang="de-DE" b="1" dirty="0">
                <a:solidFill>
                  <a:srgbClr val="C00000"/>
                </a:solidFill>
              </a:rPr>
              <a:t>Übung – Digitalisieren</a:t>
            </a:r>
            <a:endParaRPr lang="de-DE" dirty="0">
              <a:solidFill>
                <a:srgbClr val="C00000"/>
              </a:solidFill>
            </a:endParaRPr>
          </a:p>
        </p:txBody>
      </p:sp>
      <p:sp>
        <p:nvSpPr>
          <p:cNvPr id="11" name="Text Box 4">
            <a:extLst>
              <a:ext uri="{FF2B5EF4-FFF2-40B4-BE49-F238E27FC236}">
                <a16:creationId xmlns:a16="http://schemas.microsoft.com/office/drawing/2014/main" id="{D705D97F-87BD-4971-AD98-23B4A6E625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9" y="2055481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Erstellen Sie einen neuen Polygon Layer mit dem CRS „UTM 32“</a:t>
            </a:r>
          </a:p>
        </p:txBody>
      </p:sp>
      <p:sp>
        <p:nvSpPr>
          <p:cNvPr id="12" name="Text Box 6">
            <a:extLst>
              <a:ext uri="{FF2B5EF4-FFF2-40B4-BE49-F238E27FC236}">
                <a16:creationId xmlns:a16="http://schemas.microsoft.com/office/drawing/2014/main" id="{D5C0FE1C-0C12-4341-8D20-82593B8618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4" y="2350054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algn="just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Digitalisieren Sie die Flächen wo die Klasse „</a:t>
            </a:r>
            <a:r>
              <a:rPr lang="de-DE" dirty="0" err="1">
                <a:solidFill>
                  <a:srgbClr val="003366"/>
                </a:solidFill>
              </a:rPr>
              <a:t>nn</a:t>
            </a:r>
            <a:r>
              <a:rPr lang="de-DE" dirty="0">
                <a:solidFill>
                  <a:srgbClr val="003366"/>
                </a:solidFill>
              </a:rPr>
              <a:t>“ dominant ist.</a:t>
            </a:r>
          </a:p>
        </p:txBody>
      </p:sp>
      <p:sp>
        <p:nvSpPr>
          <p:cNvPr id="18" name="Text Box 4">
            <a:extLst>
              <a:ext uri="{FF2B5EF4-FFF2-40B4-BE49-F238E27FC236}">
                <a16:creationId xmlns:a16="http://schemas.microsoft.com/office/drawing/2014/main" id="{DBD0B1E2-A820-4322-9E36-3252F3D216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15" y="1731927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Laden Sie den </a:t>
            </a:r>
            <a:r>
              <a:rPr lang="de-DE" dirty="0" err="1">
                <a:solidFill>
                  <a:srgbClr val="003366"/>
                </a:solidFill>
              </a:rPr>
              <a:t>Punktlayer</a:t>
            </a:r>
            <a:r>
              <a:rPr lang="de-DE" dirty="0">
                <a:solidFill>
                  <a:srgbClr val="003366"/>
                </a:solidFill>
              </a:rPr>
              <a:t> „</a:t>
            </a:r>
            <a:r>
              <a:rPr lang="de-DE" dirty="0" err="1">
                <a:solidFill>
                  <a:srgbClr val="003366"/>
                </a:solidFill>
              </a:rPr>
              <a:t>class_hunde_utm.csv.shp</a:t>
            </a:r>
            <a:r>
              <a:rPr lang="de-DE" dirty="0">
                <a:solidFill>
                  <a:srgbClr val="003366"/>
                </a:solidFill>
              </a:rPr>
              <a:t>“</a:t>
            </a:r>
          </a:p>
        </p:txBody>
      </p:sp>
      <p:sp>
        <p:nvSpPr>
          <p:cNvPr id="13" name="Text Box 4">
            <a:extLst>
              <a:ext uri="{FF2B5EF4-FFF2-40B4-BE49-F238E27FC236}">
                <a16:creationId xmlns:a16="http://schemas.microsoft.com/office/drawing/2014/main" id="{3C184282-4065-458A-9CE3-D1BC31F612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323127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b="1" dirty="0">
                <a:solidFill>
                  <a:srgbClr val="003366"/>
                </a:solidFill>
              </a:rPr>
              <a:t>Erstellen von </a:t>
            </a:r>
            <a:r>
              <a:rPr lang="de-DE" b="1" dirty="0" err="1">
                <a:solidFill>
                  <a:srgbClr val="003366"/>
                </a:solidFill>
              </a:rPr>
              <a:t>Layern</a:t>
            </a:r>
            <a:endParaRPr lang="de-DE" b="1" dirty="0">
              <a:solidFill>
                <a:srgbClr val="0033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0036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8" grpId="0"/>
      <p:bldP spid="1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80607996-61FC-4597-BC2C-4862B451E37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44452"/>
            <a:ext cx="8229600" cy="504825"/>
          </a:xfrm>
          <a:prstGeom prst="rect">
            <a:avLst/>
          </a:prstGeom>
        </p:spPr>
        <p:txBody>
          <a:bodyPr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9pPr>
          </a:lstStyle>
          <a:p>
            <a:r>
              <a:rPr lang="de-DE" sz="2000" dirty="0"/>
              <a:t>Computerkartographie – </a:t>
            </a:r>
            <a:r>
              <a:rPr lang="de-DE" sz="2000" b="1" dirty="0"/>
              <a:t>(7) Digitalisierung und Kartierung</a:t>
            </a:r>
          </a:p>
        </p:txBody>
      </p:sp>
      <p:sp>
        <p:nvSpPr>
          <p:cNvPr id="6" name="Line 221">
            <a:extLst>
              <a:ext uri="{FF2B5EF4-FFF2-40B4-BE49-F238E27FC236}">
                <a16:creationId xmlns:a16="http://schemas.microsoft.com/office/drawing/2014/main" id="{C26AB196-2BD5-43E7-BE9F-36C7AC05D0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2" y="530225"/>
            <a:ext cx="8507413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" name="Text Box 3">
            <a:extLst>
              <a:ext uri="{FF2B5EF4-FFF2-40B4-BE49-F238E27FC236}">
                <a16:creationId xmlns:a16="http://schemas.microsoft.com/office/drawing/2014/main" id="{A47DEC43-7FDC-47E4-9508-2A4F70E5BB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730252"/>
            <a:ext cx="85074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63538" indent="-187325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indent="-1588">
              <a:spcAft>
                <a:spcPct val="30000"/>
              </a:spcAft>
            </a:pPr>
            <a:r>
              <a:rPr lang="de-DE" b="1" dirty="0">
                <a:solidFill>
                  <a:srgbClr val="C00000"/>
                </a:solidFill>
              </a:rPr>
              <a:t>Übung – Digitalisieren</a:t>
            </a:r>
            <a:endParaRPr lang="de-DE" dirty="0">
              <a:solidFill>
                <a:srgbClr val="C00000"/>
              </a:solidFill>
            </a:endParaRPr>
          </a:p>
        </p:txBody>
      </p:sp>
      <p:sp>
        <p:nvSpPr>
          <p:cNvPr id="11" name="Text Box 4">
            <a:extLst>
              <a:ext uri="{FF2B5EF4-FFF2-40B4-BE49-F238E27FC236}">
                <a16:creationId xmlns:a16="http://schemas.microsoft.com/office/drawing/2014/main" id="{D705D97F-87BD-4971-AD98-23B4A6E625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94" y="2116953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Erstellen Sie ein Duplikat (rechtsklick auf den Layer und „</a:t>
            </a:r>
            <a:r>
              <a:rPr lang="de-DE" dirty="0" err="1">
                <a:solidFill>
                  <a:srgbClr val="003366"/>
                </a:solidFill>
              </a:rPr>
              <a:t>layer</a:t>
            </a:r>
            <a:r>
              <a:rPr lang="de-DE" dirty="0">
                <a:solidFill>
                  <a:srgbClr val="003366"/>
                </a:solidFill>
              </a:rPr>
              <a:t>“ duplizieren)</a:t>
            </a:r>
          </a:p>
        </p:txBody>
      </p:sp>
      <p:sp>
        <p:nvSpPr>
          <p:cNvPr id="12" name="Text Box 6">
            <a:extLst>
              <a:ext uri="{FF2B5EF4-FFF2-40B4-BE49-F238E27FC236}">
                <a16:creationId xmlns:a16="http://schemas.microsoft.com/office/drawing/2014/main" id="{D5C0FE1C-0C12-4341-8D20-82593B8618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94" y="2712447"/>
            <a:ext cx="850741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algn="just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Achtung! Das speichern von Veränderungen im Duplikat wirkt sich auch auf das Original aus!</a:t>
            </a:r>
          </a:p>
        </p:txBody>
      </p:sp>
      <p:sp>
        <p:nvSpPr>
          <p:cNvPr id="18" name="Text Box 4">
            <a:extLst>
              <a:ext uri="{FF2B5EF4-FFF2-40B4-BE49-F238E27FC236}">
                <a16:creationId xmlns:a16="http://schemas.microsoft.com/office/drawing/2014/main" id="{DBD0B1E2-A820-4322-9E36-3252F3D216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816451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Laden Sie den </a:t>
            </a:r>
            <a:r>
              <a:rPr lang="de-DE" dirty="0" err="1">
                <a:solidFill>
                  <a:srgbClr val="003366"/>
                </a:solidFill>
              </a:rPr>
              <a:t>Punktlayer</a:t>
            </a:r>
            <a:r>
              <a:rPr lang="de-DE" dirty="0">
                <a:solidFill>
                  <a:srgbClr val="003366"/>
                </a:solidFill>
              </a:rPr>
              <a:t> „</a:t>
            </a:r>
            <a:r>
              <a:rPr lang="de-DE" dirty="0" err="1">
                <a:solidFill>
                  <a:srgbClr val="003366"/>
                </a:solidFill>
              </a:rPr>
              <a:t>class_hunde_utm.csv.shp</a:t>
            </a:r>
            <a:r>
              <a:rPr lang="de-DE" dirty="0">
                <a:solidFill>
                  <a:srgbClr val="003366"/>
                </a:solidFill>
              </a:rPr>
              <a:t>“</a:t>
            </a:r>
          </a:p>
        </p:txBody>
      </p:sp>
      <p:sp>
        <p:nvSpPr>
          <p:cNvPr id="13" name="Text Box 4">
            <a:extLst>
              <a:ext uri="{FF2B5EF4-FFF2-40B4-BE49-F238E27FC236}">
                <a16:creationId xmlns:a16="http://schemas.microsoft.com/office/drawing/2014/main" id="{3C184282-4065-458A-9CE3-D1BC31F612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323127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b="1" dirty="0">
                <a:solidFill>
                  <a:srgbClr val="003366"/>
                </a:solidFill>
              </a:rPr>
              <a:t>Duplizieren von </a:t>
            </a:r>
            <a:r>
              <a:rPr lang="de-DE" b="1" dirty="0" err="1">
                <a:solidFill>
                  <a:srgbClr val="003366"/>
                </a:solidFill>
              </a:rPr>
              <a:t>Layern</a:t>
            </a:r>
            <a:endParaRPr lang="de-DE" b="1" dirty="0">
              <a:solidFill>
                <a:srgbClr val="003366"/>
              </a:solidFill>
            </a:endParaRPr>
          </a:p>
        </p:txBody>
      </p:sp>
      <p:sp>
        <p:nvSpPr>
          <p:cNvPr id="9" name="Text Box 6">
            <a:extLst>
              <a:ext uri="{FF2B5EF4-FFF2-40B4-BE49-F238E27FC236}">
                <a16:creationId xmlns:a16="http://schemas.microsoft.com/office/drawing/2014/main" id="{959077AE-B50D-482E-917E-B66B19E8B8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94" y="3499223"/>
            <a:ext cx="850741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algn="just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Speichern Sie das Duplikat als neuen, eigenständigen Layer ab (rechtklick auf das </a:t>
            </a:r>
            <a:r>
              <a:rPr lang="de-DE" dirty="0" err="1">
                <a:solidFill>
                  <a:srgbClr val="003366"/>
                </a:solidFill>
              </a:rPr>
              <a:t>Dublikat</a:t>
            </a:r>
            <a:r>
              <a:rPr lang="de-DE" dirty="0">
                <a:solidFill>
                  <a:srgbClr val="003366"/>
                </a:solidFill>
              </a:rPr>
              <a:t> und „Layer exportieren“)</a:t>
            </a:r>
          </a:p>
        </p:txBody>
      </p:sp>
      <p:sp>
        <p:nvSpPr>
          <p:cNvPr id="10" name="Text Box 6">
            <a:extLst>
              <a:ext uri="{FF2B5EF4-FFF2-40B4-BE49-F238E27FC236}">
                <a16:creationId xmlns:a16="http://schemas.microsoft.com/office/drawing/2014/main" id="{94CA45CF-6E91-4187-8983-6EF38F0973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94" y="4358554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algn="just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Der neue Layer wird dem Projekt automatisch hinzugefügt.</a:t>
            </a:r>
          </a:p>
        </p:txBody>
      </p:sp>
    </p:spTree>
    <p:extLst>
      <p:ext uri="{BB962C8B-B14F-4D97-AF65-F5344CB8AC3E}">
        <p14:creationId xmlns:p14="http://schemas.microsoft.com/office/powerpoint/2010/main" val="838788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8" grpId="0"/>
      <p:bldP spid="13" grpId="0"/>
      <p:bldP spid="9" grpId="0"/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80607996-61FC-4597-BC2C-4862B451E37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44452"/>
            <a:ext cx="8229600" cy="504825"/>
          </a:xfrm>
          <a:prstGeom prst="rect">
            <a:avLst/>
          </a:prstGeom>
        </p:spPr>
        <p:txBody>
          <a:bodyPr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9pPr>
          </a:lstStyle>
          <a:p>
            <a:r>
              <a:rPr lang="de-DE" sz="2000" dirty="0"/>
              <a:t>Computerkartographie – </a:t>
            </a:r>
            <a:r>
              <a:rPr lang="de-DE" sz="2000" b="1" dirty="0"/>
              <a:t>(7) Digitalisierung und Kartierung</a:t>
            </a:r>
          </a:p>
        </p:txBody>
      </p:sp>
      <p:sp>
        <p:nvSpPr>
          <p:cNvPr id="6" name="Line 221">
            <a:extLst>
              <a:ext uri="{FF2B5EF4-FFF2-40B4-BE49-F238E27FC236}">
                <a16:creationId xmlns:a16="http://schemas.microsoft.com/office/drawing/2014/main" id="{C26AB196-2BD5-43E7-BE9F-36C7AC05D0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2" y="530225"/>
            <a:ext cx="8507413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" name="Text Box 3">
            <a:extLst>
              <a:ext uri="{FF2B5EF4-FFF2-40B4-BE49-F238E27FC236}">
                <a16:creationId xmlns:a16="http://schemas.microsoft.com/office/drawing/2014/main" id="{A47DEC43-7FDC-47E4-9508-2A4F70E5BB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730252"/>
            <a:ext cx="85074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63538" indent="-187325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indent="-1588">
              <a:spcAft>
                <a:spcPct val="30000"/>
              </a:spcAft>
            </a:pPr>
            <a:r>
              <a:rPr lang="de-DE" b="1" dirty="0">
                <a:solidFill>
                  <a:srgbClr val="C00000"/>
                </a:solidFill>
              </a:rPr>
              <a:t>Punkt als Fläche</a:t>
            </a:r>
            <a:endParaRPr lang="de-DE" dirty="0">
              <a:solidFill>
                <a:srgbClr val="C00000"/>
              </a:solidFill>
            </a:endParaRPr>
          </a:p>
        </p:txBody>
      </p:sp>
      <p:sp>
        <p:nvSpPr>
          <p:cNvPr id="11" name="Text Box 4">
            <a:extLst>
              <a:ext uri="{FF2B5EF4-FFF2-40B4-BE49-F238E27FC236}">
                <a16:creationId xmlns:a16="http://schemas.microsoft.com/office/drawing/2014/main" id="{D705D97F-87BD-4971-AD98-23B4A6E625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79" y="1579071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Zerlegung des Raums (in Regionen) basierend auf Punkten</a:t>
            </a:r>
          </a:p>
        </p:txBody>
      </p:sp>
      <p:sp>
        <p:nvSpPr>
          <p:cNvPr id="12" name="Text Box 6">
            <a:extLst>
              <a:ext uri="{FF2B5EF4-FFF2-40B4-BE49-F238E27FC236}">
                <a16:creationId xmlns:a16="http://schemas.microsoft.com/office/drawing/2014/main" id="{D5C0FE1C-0C12-4341-8D20-82593B8618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74" y="1873644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algn="just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Zentrum der Region ist der Ausgangspunkt</a:t>
            </a:r>
          </a:p>
        </p:txBody>
      </p:sp>
      <p:sp>
        <p:nvSpPr>
          <p:cNvPr id="18" name="Text Box 4">
            <a:extLst>
              <a:ext uri="{FF2B5EF4-FFF2-40B4-BE49-F238E27FC236}">
                <a16:creationId xmlns:a16="http://schemas.microsoft.com/office/drawing/2014/main" id="{DBD0B1E2-A820-4322-9E36-3252F3D216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85" y="1255517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b="1" dirty="0" err="1">
                <a:solidFill>
                  <a:srgbClr val="003366"/>
                </a:solidFill>
              </a:rPr>
              <a:t>Voronoi</a:t>
            </a:r>
            <a:r>
              <a:rPr lang="de-DE" b="1" dirty="0">
                <a:solidFill>
                  <a:srgbClr val="003366"/>
                </a:solidFill>
              </a:rPr>
              <a:t>/Thiessen Polygone</a:t>
            </a:r>
          </a:p>
        </p:txBody>
      </p:sp>
      <p:sp>
        <p:nvSpPr>
          <p:cNvPr id="30" name="Text Box 6">
            <a:extLst>
              <a:ext uri="{FF2B5EF4-FFF2-40B4-BE49-F238E27FC236}">
                <a16:creationId xmlns:a16="http://schemas.microsoft.com/office/drawing/2014/main" id="{32687355-B7B4-48D4-A40A-DF293C5717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69" y="2162539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algn="just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Ausdehnung in euklidischer Distanz in Relation zu den umliegenden Punkten.</a:t>
            </a:r>
            <a:endParaRPr lang="de-DE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4" name="Text Box 6">
            <a:extLst>
              <a:ext uri="{FF2B5EF4-FFF2-40B4-BE49-F238E27FC236}">
                <a16:creationId xmlns:a16="http://schemas.microsoft.com/office/drawing/2014/main" id="{CB334DDC-BBE1-4F4E-B40E-0DC392A5C7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73" y="3739306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algn="just">
              <a:spcAft>
                <a:spcPct val="30000"/>
              </a:spcAft>
            </a:pPr>
            <a:r>
              <a:rPr lang="de-DE" b="1" dirty="0">
                <a:solidFill>
                  <a:schemeClr val="accent6">
                    <a:lumMod val="75000"/>
                  </a:schemeClr>
                </a:solidFill>
              </a:rPr>
              <a:t>Verwendung</a:t>
            </a:r>
          </a:p>
        </p:txBody>
      </p:sp>
      <p:sp>
        <p:nvSpPr>
          <p:cNvPr id="15" name="Text Box 6">
            <a:extLst>
              <a:ext uri="{FF2B5EF4-FFF2-40B4-BE49-F238E27FC236}">
                <a16:creationId xmlns:a16="http://schemas.microsoft.com/office/drawing/2014/main" id="{4E18A0F0-0358-4292-A361-A3E1B29BE9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73" y="4062860"/>
            <a:ext cx="850741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algn="just">
              <a:spcAft>
                <a:spcPct val="30000"/>
              </a:spcAft>
            </a:pPr>
            <a:r>
              <a:rPr lang="de-DE" dirty="0">
                <a:solidFill>
                  <a:schemeClr val="accent6">
                    <a:lumMod val="75000"/>
                  </a:schemeClr>
                </a:solidFill>
              </a:rPr>
              <a:t>Mathematisch, theoretischer Gültigkeitsraum der Punkt als Fläche, basierend auf den nächsten Punkten.</a:t>
            </a:r>
          </a:p>
        </p:txBody>
      </p:sp>
    </p:spTree>
    <p:extLst>
      <p:ext uri="{BB962C8B-B14F-4D97-AF65-F5344CB8AC3E}">
        <p14:creationId xmlns:p14="http://schemas.microsoft.com/office/powerpoint/2010/main" val="84768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8" grpId="0"/>
      <p:bldP spid="30" grpId="0"/>
      <p:bldP spid="14" grpId="0"/>
      <p:bldP spid="15" grpId="0"/>
    </p:bldLst>
  </p:timing>
</p:sld>
</file>

<file path=ppt/theme/theme1.xml><?xml version="1.0" encoding="utf-8"?>
<a:theme xmlns:a="http://schemas.openxmlformats.org/drawingml/2006/main" name="09_germanistik">
  <a:themeElements>
    <a:clrScheme name="00_uniohneleut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00_uniohneleu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00_uniohneleut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0_uniohneleut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0_uniohneleut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0_uniohneleut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0_uniohneleut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0_uniohneleut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00_uniohneleut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00_uniohneleut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00_uniohneleut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00_uniohneleut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00_uniohneleut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00_uniohneleut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FB09_Präsentationsvorlage_4-3-Format</Template>
  <TotalTime>0</TotalTime>
  <Words>1203</Words>
  <Application>Microsoft Office PowerPoint</Application>
  <PresentationFormat>On-screen Show (4:3)</PresentationFormat>
  <Paragraphs>160</Paragraphs>
  <Slides>27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0" baseType="lpstr">
      <vt:lpstr>Arial</vt:lpstr>
      <vt:lpstr>09_germanistik</vt:lpstr>
      <vt:lpstr>Image</vt:lpstr>
      <vt:lpstr>Einführung in die Computerkartographie SS 2023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Einführung in Qgis Workshop 2022</dc:title>
  <dc:creator>Geomaster</dc:creator>
  <cp:lastModifiedBy>Geomaster</cp:lastModifiedBy>
  <cp:revision>106</cp:revision>
  <dcterms:created xsi:type="dcterms:W3CDTF">2022-02-21T14:57:57Z</dcterms:created>
  <dcterms:modified xsi:type="dcterms:W3CDTF">2023-07-09T13:29:27Z</dcterms:modified>
</cp:coreProperties>
</file>